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67" r:id="rId5"/>
    <p:sldId id="263" r:id="rId6"/>
    <p:sldId id="259" r:id="rId7"/>
    <p:sldId id="260" r:id="rId8"/>
    <p:sldId id="261" r:id="rId9"/>
    <p:sldId id="262" r:id="rId10"/>
    <p:sldId id="264" r:id="rId11"/>
    <p:sldId id="268" r:id="rId12"/>
    <p:sldId id="265" r:id="rId13"/>
    <p:sldId id="266"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7" r:id="rId30"/>
    <p:sldId id="284" r:id="rId31"/>
    <p:sldId id="285" r:id="rId32"/>
    <p:sldId id="286" r:id="rId33"/>
  </p:sldIdLst>
  <p:sldSz cx="9144000" cy="6858000" type="screen4x3"/>
  <p:notesSz cx="6797675" cy="9926638"/>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26" autoAdjust="0"/>
  </p:normalViewPr>
  <p:slideViewPr>
    <p:cSldViewPr>
      <p:cViewPr varScale="1">
        <p:scale>
          <a:sx n="60" d="100"/>
          <a:sy n="60" d="100"/>
        </p:scale>
        <p:origin x="-1644" y="-96"/>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30F3598-E108-4B7C-97CC-59CE59855F59}" type="datetimeFigureOut">
              <a:rPr lang="is-IS" smtClean="0"/>
              <a:t>17.3.2014</a:t>
            </a:fld>
            <a:endParaRPr lang="is-IS"/>
          </a:p>
        </p:txBody>
      </p:sp>
      <p:sp>
        <p:nvSpPr>
          <p:cNvPr id="4" name="Skyggnumyndastaðgengill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s-IS"/>
          </a:p>
        </p:txBody>
      </p:sp>
      <p:sp>
        <p:nvSpPr>
          <p:cNvPr id="5" name="Minnispunktastaðgengill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6" name="Síðufótarstaðgengill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s-IS"/>
          </a:p>
        </p:txBody>
      </p:sp>
      <p:sp>
        <p:nvSpPr>
          <p:cNvPr id="7" name="Skyggnunúmersstaðgengill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E935DB3-DF3C-4BBC-99DF-3238EAF06525}" type="slidenum">
              <a:rPr lang="is-IS" smtClean="0"/>
              <a:t>‹#›</a:t>
            </a:fld>
            <a:endParaRPr lang="is-IS"/>
          </a:p>
        </p:txBody>
      </p:sp>
    </p:spTree>
    <p:extLst>
      <p:ext uri="{BB962C8B-B14F-4D97-AF65-F5344CB8AC3E}">
        <p14:creationId xmlns:p14="http://schemas.microsoft.com/office/powerpoint/2010/main" val="254250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is.wikipedia.org/w/index.php?title=%C3%9A%C3%B0aefni&amp;action=edit&amp;redlink=1" TargetMode="External"/><Relationship Id="rId7" Type="http://schemas.openxmlformats.org/officeDocument/2006/relationships/hyperlink" Target="http://is.wikipedia.org/wiki/Andr%C3%BAmsloft"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is.wikipedia.org/wiki/S%C3%BArefni" TargetMode="External"/><Relationship Id="rId5" Type="http://schemas.openxmlformats.org/officeDocument/2006/relationships/hyperlink" Target="http://is.wikipedia.org/wiki/Koltv%C3%ADs%C3%BDringur" TargetMode="External"/><Relationship Id="rId4" Type="http://schemas.openxmlformats.org/officeDocument/2006/relationships/hyperlink" Target="http://is.wikipedia.org/wiki/Sk%C3%BD"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EE935DB3-DF3C-4BBC-99DF-3238EAF06525}" type="slidenum">
              <a:rPr lang="is-IS" smtClean="0"/>
              <a:t>1</a:t>
            </a:fld>
            <a:endParaRPr lang="is-IS"/>
          </a:p>
        </p:txBody>
      </p:sp>
    </p:spTree>
    <p:extLst>
      <p:ext uri="{BB962C8B-B14F-4D97-AF65-F5344CB8AC3E}">
        <p14:creationId xmlns:p14="http://schemas.microsoft.com/office/powerpoint/2010/main" val="3757715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dirty="0" smtClean="0"/>
              <a:t>Eftir annan punkt:….. Varmatapið er mismikið; ís endurvarpar mest, þá land en hafið minnst en það geymir orkuna.</a:t>
            </a:r>
          </a:p>
          <a:p>
            <a:pPr marL="0" marR="0" indent="0" algn="l" defTabSz="914400" rtl="0" eaLnBrk="1" fontAlgn="auto" latinLnBrk="0" hangingPunct="1">
              <a:lnSpc>
                <a:spcPct val="100000"/>
              </a:lnSpc>
              <a:spcBef>
                <a:spcPts val="0"/>
              </a:spcBef>
              <a:spcAft>
                <a:spcPts val="0"/>
              </a:spcAft>
              <a:buClrTx/>
              <a:buSzTx/>
              <a:buFontTx/>
              <a:buNone/>
              <a:tabLst/>
              <a:defRPr/>
            </a:pPr>
            <a:endParaRPr lang="is-I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s-IS" dirty="0" smtClean="0"/>
              <a:t>Gróðurhúsaáhrif</a:t>
            </a:r>
            <a:r>
              <a:rPr lang="is-IS" baseline="0" dirty="0" smtClean="0"/>
              <a:t> eru forsenda lífs á jörðinni og eru til komin vegna vatnsgufu og lofttegunda eins og koltvísýrings og metans. Þau eru náttúruleg og án þeirra væri meðalhitastig á jörðinni -18 °C en ekki +15°C.</a:t>
            </a:r>
          </a:p>
          <a:p>
            <a:pPr marL="0" marR="0" indent="0" algn="l" defTabSz="914400" rtl="0" eaLnBrk="1" fontAlgn="auto" latinLnBrk="0" hangingPunct="1">
              <a:lnSpc>
                <a:spcPct val="100000"/>
              </a:lnSpc>
              <a:spcBef>
                <a:spcPts val="0"/>
              </a:spcBef>
              <a:spcAft>
                <a:spcPts val="0"/>
              </a:spcAft>
              <a:buClrTx/>
              <a:buSzTx/>
              <a:buFontTx/>
              <a:buNone/>
              <a:tabLst/>
              <a:defRPr/>
            </a:pPr>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s-IS" baseline="0" dirty="0" smtClean="0"/>
              <a:t>Sjá mynd </a:t>
            </a:r>
            <a:r>
              <a:rPr lang="is-IS" baseline="0" err="1" smtClean="0"/>
              <a:t>bls</a:t>
            </a:r>
            <a:r>
              <a:rPr lang="is-IS" baseline="0" smtClean="0"/>
              <a:t> 63 og einnig á næstu glæru</a:t>
            </a:r>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s-IS" baseline="0" dirty="0" smtClean="0"/>
              <a:t>Síðustu áratugi hefur hitinn farið hækkandi þau sem aukin losun er á lofttegundum sem valda gróðurhúsaáhrifum en þetta veldur miklum áhyggjum og til að sporna við þessu þurfum við að leggja áherslu á tækni sem nýtir umhverfisvæna orku s.s</a:t>
            </a:r>
            <a:r>
              <a:rPr lang="is-IS" baseline="0" smtClean="0"/>
              <a:t>. Bílar og verksmiðjur. Einnig er hægt að planta fleiri trjám til að vinna koltvísýring úr andrúmsloftinu.</a:t>
            </a:r>
            <a:endParaRPr lang="is-IS" smtClean="0"/>
          </a:p>
          <a:p>
            <a:endParaRPr lang="is-IS" dirty="0"/>
          </a:p>
        </p:txBody>
      </p:sp>
      <p:sp>
        <p:nvSpPr>
          <p:cNvPr id="4" name="Skyggnunúmersstaðgengill 3"/>
          <p:cNvSpPr>
            <a:spLocks noGrp="1"/>
          </p:cNvSpPr>
          <p:nvPr>
            <p:ph type="sldNum" sz="quarter" idx="10"/>
          </p:nvPr>
        </p:nvSpPr>
        <p:spPr/>
        <p:txBody>
          <a:bodyPr/>
          <a:lstStyle/>
          <a:p>
            <a:fld id="{EE935DB3-DF3C-4BBC-99DF-3238EAF06525}" type="slidenum">
              <a:rPr lang="is-IS" smtClean="0"/>
              <a:t>10</a:t>
            </a:fld>
            <a:endParaRPr lang="is-IS"/>
          </a:p>
        </p:txBody>
      </p:sp>
    </p:spTree>
    <p:extLst>
      <p:ext uri="{BB962C8B-B14F-4D97-AF65-F5344CB8AC3E}">
        <p14:creationId xmlns:p14="http://schemas.microsoft.com/office/powerpoint/2010/main" val="194928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EE935DB3-DF3C-4BBC-99DF-3238EAF06525}" type="slidenum">
              <a:rPr lang="is-IS" smtClean="0"/>
              <a:t>11</a:t>
            </a:fld>
            <a:endParaRPr lang="is-IS"/>
          </a:p>
        </p:txBody>
      </p:sp>
    </p:spTree>
    <p:extLst>
      <p:ext uri="{BB962C8B-B14F-4D97-AF65-F5344CB8AC3E}">
        <p14:creationId xmlns:p14="http://schemas.microsoft.com/office/powerpoint/2010/main" val="402802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EE935DB3-DF3C-4BBC-99DF-3238EAF06525}" type="slidenum">
              <a:rPr lang="is-IS" smtClean="0"/>
              <a:t>12</a:t>
            </a:fld>
            <a:endParaRPr lang="is-IS"/>
          </a:p>
        </p:txBody>
      </p:sp>
    </p:spTree>
    <p:extLst>
      <p:ext uri="{BB962C8B-B14F-4D97-AF65-F5344CB8AC3E}">
        <p14:creationId xmlns:p14="http://schemas.microsoft.com/office/powerpoint/2010/main" val="1347670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4….þannig að </a:t>
            </a:r>
            <a:r>
              <a:rPr lang="is-IS" dirty="0" err="1" smtClean="0"/>
              <a:t>hærri</a:t>
            </a:r>
            <a:r>
              <a:rPr lang="is-IS" dirty="0" smtClean="0"/>
              <a:t> þrýstingur er</a:t>
            </a:r>
            <a:r>
              <a:rPr lang="is-IS" baseline="0" dirty="0" smtClean="0"/>
              <a:t> til hægri handar ef horft er undan vindi. Þannig má sjá að vindur snýst réttsælis um hæðarmiðjur en rangsælis um lægðarmiðjur – </a:t>
            </a:r>
            <a:r>
              <a:rPr lang="is-IS" b="1" baseline="0" dirty="0" smtClean="0"/>
              <a:t>skoða vel mynd </a:t>
            </a:r>
            <a:r>
              <a:rPr lang="is-IS" b="1" baseline="0" dirty="0" err="1" smtClean="0"/>
              <a:t>bls</a:t>
            </a:r>
            <a:r>
              <a:rPr lang="is-IS" b="1" baseline="0" dirty="0" smtClean="0"/>
              <a:t> 64 – </a:t>
            </a:r>
            <a:r>
              <a:rPr lang="is-IS" b="0" baseline="0" dirty="0" smtClean="0"/>
              <a:t>því styttra sem er á milli þrýstilínanna því hvassari er vindurinn.</a:t>
            </a:r>
          </a:p>
          <a:p>
            <a:endParaRPr lang="is-IS" b="0" baseline="0" dirty="0" smtClean="0"/>
          </a:p>
          <a:p>
            <a:r>
              <a:rPr lang="is-IS" b="0" baseline="0" dirty="0" smtClean="0"/>
              <a:t>Vindhraði er mældur í metrum á sekúndu (m/sek)</a:t>
            </a:r>
            <a:endParaRPr lang="is-IS" b="1" dirty="0"/>
          </a:p>
        </p:txBody>
      </p:sp>
      <p:sp>
        <p:nvSpPr>
          <p:cNvPr id="4" name="Skyggnunúmersstaðgengill 3"/>
          <p:cNvSpPr>
            <a:spLocks noGrp="1"/>
          </p:cNvSpPr>
          <p:nvPr>
            <p:ph type="sldNum" sz="quarter" idx="10"/>
          </p:nvPr>
        </p:nvSpPr>
        <p:spPr/>
        <p:txBody>
          <a:bodyPr/>
          <a:lstStyle/>
          <a:p>
            <a:fld id="{EE935DB3-DF3C-4BBC-99DF-3238EAF06525}" type="slidenum">
              <a:rPr lang="is-IS" smtClean="0"/>
              <a:t>13</a:t>
            </a:fld>
            <a:endParaRPr lang="is-IS"/>
          </a:p>
        </p:txBody>
      </p:sp>
    </p:spTree>
    <p:extLst>
      <p:ext uri="{BB962C8B-B14F-4D97-AF65-F5344CB8AC3E}">
        <p14:creationId xmlns:p14="http://schemas.microsoft.com/office/powerpoint/2010/main" val="2217049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2….</a:t>
            </a:r>
            <a:r>
              <a:rPr lang="is-IS" dirty="0" err="1" smtClean="0"/>
              <a:t>sólin</a:t>
            </a:r>
            <a:r>
              <a:rPr lang="is-IS" smtClean="0"/>
              <a:t> myndar</a:t>
            </a:r>
            <a:r>
              <a:rPr lang="is-IS" baseline="0" smtClean="0"/>
              <a:t> vinda</a:t>
            </a:r>
            <a:endParaRPr lang="is-IS"/>
          </a:p>
        </p:txBody>
      </p:sp>
      <p:sp>
        <p:nvSpPr>
          <p:cNvPr id="4" name="Skyggnunúmersstaðgengill 3"/>
          <p:cNvSpPr>
            <a:spLocks noGrp="1"/>
          </p:cNvSpPr>
          <p:nvPr>
            <p:ph type="sldNum" sz="quarter" idx="10"/>
          </p:nvPr>
        </p:nvSpPr>
        <p:spPr/>
        <p:txBody>
          <a:bodyPr/>
          <a:lstStyle/>
          <a:p>
            <a:fld id="{EE935DB3-DF3C-4BBC-99DF-3238EAF06525}" type="slidenum">
              <a:rPr lang="is-IS" smtClean="0"/>
              <a:t>14</a:t>
            </a:fld>
            <a:endParaRPr lang="is-IS"/>
          </a:p>
        </p:txBody>
      </p:sp>
    </p:spTree>
    <p:extLst>
      <p:ext uri="{BB962C8B-B14F-4D97-AF65-F5344CB8AC3E}">
        <p14:creationId xmlns:p14="http://schemas.microsoft.com/office/powerpoint/2010/main" val="3195520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Skoða vel</a:t>
            </a:r>
            <a:r>
              <a:rPr lang="is-IS" baseline="0" dirty="0" smtClean="0"/>
              <a:t> mynd </a:t>
            </a:r>
            <a:r>
              <a:rPr lang="is-IS" baseline="0" dirty="0" err="1" smtClean="0"/>
              <a:t>bls</a:t>
            </a:r>
            <a:r>
              <a:rPr lang="is-IS" baseline="0" dirty="0" smtClean="0"/>
              <a:t> 65</a:t>
            </a:r>
            <a:endParaRPr lang="is-IS" dirty="0"/>
          </a:p>
        </p:txBody>
      </p:sp>
      <p:sp>
        <p:nvSpPr>
          <p:cNvPr id="4" name="Skyggnunúmersstaðgengill 3"/>
          <p:cNvSpPr>
            <a:spLocks noGrp="1"/>
          </p:cNvSpPr>
          <p:nvPr>
            <p:ph type="sldNum" sz="quarter" idx="10"/>
          </p:nvPr>
        </p:nvSpPr>
        <p:spPr/>
        <p:txBody>
          <a:bodyPr/>
          <a:lstStyle/>
          <a:p>
            <a:fld id="{EE935DB3-DF3C-4BBC-99DF-3238EAF06525}" type="slidenum">
              <a:rPr lang="is-IS" smtClean="0"/>
              <a:t>15</a:t>
            </a:fld>
            <a:endParaRPr lang="is-IS"/>
          </a:p>
        </p:txBody>
      </p:sp>
    </p:spTree>
    <p:extLst>
      <p:ext uri="{BB962C8B-B14F-4D97-AF65-F5344CB8AC3E}">
        <p14:creationId xmlns:p14="http://schemas.microsoft.com/office/powerpoint/2010/main" val="1889225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EE935DB3-DF3C-4BBC-99DF-3238EAF06525}" type="slidenum">
              <a:rPr lang="is-IS" smtClean="0"/>
              <a:t>16</a:t>
            </a:fld>
            <a:endParaRPr lang="is-IS"/>
          </a:p>
        </p:txBody>
      </p:sp>
    </p:spTree>
    <p:extLst>
      <p:ext uri="{BB962C8B-B14F-4D97-AF65-F5344CB8AC3E}">
        <p14:creationId xmlns:p14="http://schemas.microsoft.com/office/powerpoint/2010/main" val="4071312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dirty="0" smtClean="0"/>
              <a:t>Þessi mynd er tekin í </a:t>
            </a:r>
            <a:r>
              <a:rPr lang="is-IS" dirty="0" err="1" smtClean="0"/>
              <a:t>Nebraska</a:t>
            </a:r>
            <a:r>
              <a:rPr lang="is-I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is-I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s-IS" dirty="0" smtClean="0"/>
              <a:t>Slóð á </a:t>
            </a:r>
            <a:r>
              <a:rPr lang="is-IS" dirty="0" err="1" smtClean="0"/>
              <a:t>youtube</a:t>
            </a:r>
            <a:r>
              <a:rPr lang="is-IS" dirty="0" smtClean="0"/>
              <a:t>,</a:t>
            </a:r>
            <a:r>
              <a:rPr lang="is-IS" baseline="0" dirty="0" smtClean="0"/>
              <a:t> 2 mín og 45 sek brot af skýstrokki í USA</a:t>
            </a:r>
            <a:endParaRPr lang="is-I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s-IS" dirty="0" smtClean="0"/>
              <a:t>Hringstormar geta myndast þegar hvassir háloftavindar mæta hægari og hlýrri vindum nær </a:t>
            </a:r>
            <a:r>
              <a:rPr lang="is-IS" dirty="0" err="1" smtClean="0"/>
              <a:t>jörðu</a:t>
            </a:r>
            <a:r>
              <a:rPr lang="is-IS" dirty="0" smtClean="0"/>
              <a:t>. Þótt slíkir hringstormar séu ekki algengir geta þeir skapað mikla hættu. Af þeim fæðast nefnilega stundum hinir ógnvænlegu skýstrokkar sem engu eira þar sem þeir fara yfir. Hringstormarnir mynda ský sem geta orðið 15 km í þvermál og ámóta há. Auk þess að skapa skýstrokka, getur orðið mikið úrfelli </a:t>
            </a:r>
            <a:r>
              <a:rPr lang="is-IS" dirty="0" err="1" smtClean="0"/>
              <a:t>úr</a:t>
            </a:r>
            <a:r>
              <a:rPr lang="is-IS" dirty="0" smtClean="0"/>
              <a:t> þessum skýjum og iðulega þrumuveður. Stundum fellur úrkoman sem hagl og höglin geta orðið mjög stór. Algengast er þetta veðurfyrirbrigði í miðvesturríkjum Bandaríkjanna. </a:t>
            </a:r>
            <a:endParaRPr lang="is-IS" dirty="0"/>
          </a:p>
        </p:txBody>
      </p:sp>
      <p:sp>
        <p:nvSpPr>
          <p:cNvPr id="4" name="Skyggnunúmersstaðgengill 3"/>
          <p:cNvSpPr>
            <a:spLocks noGrp="1"/>
          </p:cNvSpPr>
          <p:nvPr>
            <p:ph type="sldNum" sz="quarter" idx="10"/>
          </p:nvPr>
        </p:nvSpPr>
        <p:spPr/>
        <p:txBody>
          <a:bodyPr/>
          <a:lstStyle/>
          <a:p>
            <a:fld id="{EE935DB3-DF3C-4BBC-99DF-3238EAF06525}" type="slidenum">
              <a:rPr lang="is-IS" smtClean="0"/>
              <a:t>17</a:t>
            </a:fld>
            <a:endParaRPr lang="is-IS"/>
          </a:p>
        </p:txBody>
      </p:sp>
    </p:spTree>
    <p:extLst>
      <p:ext uri="{BB962C8B-B14F-4D97-AF65-F5344CB8AC3E}">
        <p14:creationId xmlns:p14="http://schemas.microsoft.com/office/powerpoint/2010/main" val="291320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Punktur 2 …vindur</a:t>
            </a:r>
            <a:r>
              <a:rPr lang="is-IS" baseline="0" dirty="0" smtClean="0"/>
              <a:t>, skýjafar, hitastig og loftþrýstingur veldur því að suma daga er </a:t>
            </a:r>
            <a:r>
              <a:rPr lang="is-IS" baseline="0" dirty="0" err="1" smtClean="0"/>
              <a:t>hlýtt</a:t>
            </a:r>
            <a:r>
              <a:rPr lang="is-IS" baseline="0" dirty="0" smtClean="0"/>
              <a:t>, heiðskírt og logn en aðra daga kalt, skýjað og hvasst.</a:t>
            </a:r>
          </a:p>
          <a:p>
            <a:endParaRPr lang="is-IS" baseline="0" dirty="0" smtClean="0"/>
          </a:p>
          <a:p>
            <a:r>
              <a:rPr lang="is-IS" baseline="0" dirty="0" smtClean="0"/>
              <a:t>Punktur 3: mismunandi er eftir löndum og svæðum hvaða þættir </a:t>
            </a:r>
            <a:r>
              <a:rPr lang="is-IS" baseline="0" dirty="0" err="1" smtClean="0"/>
              <a:t>móta</a:t>
            </a:r>
            <a:r>
              <a:rPr lang="is-IS" baseline="0" dirty="0" smtClean="0"/>
              <a:t> veðurfarið….</a:t>
            </a:r>
          </a:p>
        </p:txBody>
      </p:sp>
      <p:sp>
        <p:nvSpPr>
          <p:cNvPr id="4" name="Skyggnunúmersstaðgengill 3"/>
          <p:cNvSpPr>
            <a:spLocks noGrp="1"/>
          </p:cNvSpPr>
          <p:nvPr>
            <p:ph type="sldNum" sz="quarter" idx="10"/>
          </p:nvPr>
        </p:nvSpPr>
        <p:spPr/>
        <p:txBody>
          <a:bodyPr/>
          <a:lstStyle/>
          <a:p>
            <a:fld id="{EE935DB3-DF3C-4BBC-99DF-3238EAF06525}" type="slidenum">
              <a:rPr lang="is-IS" smtClean="0"/>
              <a:t>18</a:t>
            </a:fld>
            <a:endParaRPr lang="is-IS"/>
          </a:p>
        </p:txBody>
      </p:sp>
    </p:spTree>
    <p:extLst>
      <p:ext uri="{BB962C8B-B14F-4D97-AF65-F5344CB8AC3E}">
        <p14:creationId xmlns:p14="http://schemas.microsoft.com/office/powerpoint/2010/main" val="1642998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Punktur 3….</a:t>
            </a:r>
          </a:p>
          <a:p>
            <a:r>
              <a:rPr lang="is-IS" dirty="0" smtClean="0"/>
              <a:t>	- Á daginn </a:t>
            </a:r>
            <a:r>
              <a:rPr lang="is-IS" dirty="0" err="1" smtClean="0"/>
              <a:t>hlýnar</a:t>
            </a:r>
            <a:r>
              <a:rPr lang="is-IS" dirty="0" smtClean="0"/>
              <a:t> yfirborð</a:t>
            </a:r>
            <a:r>
              <a:rPr lang="is-IS" baseline="0" dirty="0" smtClean="0"/>
              <a:t> jarðar vegna sólgeislunar en jörðin tapar þessum varma aftur </a:t>
            </a:r>
            <a:r>
              <a:rPr lang="is-IS" baseline="0" dirty="0" err="1" smtClean="0"/>
              <a:t>út</a:t>
            </a:r>
            <a:r>
              <a:rPr lang="is-IS" baseline="0" dirty="0" smtClean="0"/>
              <a:t> í geim á nóttinni. Ef 	ský eru á himni draga þau </a:t>
            </a:r>
            <a:r>
              <a:rPr lang="is-IS" baseline="0" dirty="0" err="1" smtClean="0"/>
              <a:t>úr</a:t>
            </a:r>
            <a:r>
              <a:rPr lang="is-IS" baseline="0" dirty="0" smtClean="0"/>
              <a:t> því að hitinn berist aftur </a:t>
            </a:r>
            <a:r>
              <a:rPr lang="is-IS" baseline="0" dirty="0" err="1" smtClean="0"/>
              <a:t>út</a:t>
            </a:r>
            <a:r>
              <a:rPr lang="is-IS" baseline="0" dirty="0" smtClean="0"/>
              <a:t> í geim og það verður hlýrra við yfirborð jarðar.</a:t>
            </a:r>
          </a:p>
          <a:p>
            <a:r>
              <a:rPr lang="is-IS" baseline="0" dirty="0" smtClean="0"/>
              <a:t>	- …yfirborð sjávar hitnar og kólnar mun hægar en land og því eru hitabreytingar gjarnan minni nærri hafi </a:t>
            </a:r>
          </a:p>
          <a:p>
            <a:r>
              <a:rPr lang="is-IS" baseline="0" dirty="0" smtClean="0"/>
              <a:t>	heldur en inni á meginlöndum</a:t>
            </a:r>
          </a:p>
          <a:p>
            <a:r>
              <a:rPr lang="is-IS" baseline="0" dirty="0" smtClean="0"/>
              <a:t>	- á veturna verða þeir staðir sem eru nálægt hafi sjaldan mjög kaldir en á sama tíma getur orðið kalt fjarri hafi</a:t>
            </a:r>
          </a:p>
          <a:p>
            <a:r>
              <a:rPr lang="is-IS" baseline="0" dirty="0" smtClean="0"/>
              <a:t>	og á sumrin verða staðir sem eru nálægt hafi ekki eins heitir og þeir sem eru inni í meginlöndum. Á Íslandi </a:t>
            </a:r>
          </a:p>
          <a:p>
            <a:r>
              <a:rPr lang="is-IS" baseline="0" dirty="0" smtClean="0"/>
              <a:t>	ræðst hiti af nálægð við hafið, sumur eru svöl en vetur mildir. Veðráttan á Íslandi er </a:t>
            </a:r>
            <a:r>
              <a:rPr lang="is-IS" b="1" i="1" baseline="0" dirty="0" smtClean="0"/>
              <a:t>umhleypingasöm</a:t>
            </a:r>
            <a:endParaRPr lang="is-IS" dirty="0"/>
          </a:p>
        </p:txBody>
      </p:sp>
      <p:sp>
        <p:nvSpPr>
          <p:cNvPr id="4" name="Skyggnunúmersstaðgengill 3"/>
          <p:cNvSpPr>
            <a:spLocks noGrp="1"/>
          </p:cNvSpPr>
          <p:nvPr>
            <p:ph type="sldNum" sz="quarter" idx="10"/>
          </p:nvPr>
        </p:nvSpPr>
        <p:spPr/>
        <p:txBody>
          <a:bodyPr/>
          <a:lstStyle/>
          <a:p>
            <a:fld id="{EE935DB3-DF3C-4BBC-99DF-3238EAF06525}" type="slidenum">
              <a:rPr lang="is-IS" smtClean="0"/>
              <a:t>19</a:t>
            </a:fld>
            <a:endParaRPr lang="is-IS"/>
          </a:p>
        </p:txBody>
      </p:sp>
    </p:spTree>
    <p:extLst>
      <p:ext uri="{BB962C8B-B14F-4D97-AF65-F5344CB8AC3E}">
        <p14:creationId xmlns:p14="http://schemas.microsoft.com/office/powerpoint/2010/main" val="1553212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EE935DB3-DF3C-4BBC-99DF-3238EAF06525}" type="slidenum">
              <a:rPr lang="is-IS" smtClean="0"/>
              <a:t>2</a:t>
            </a:fld>
            <a:endParaRPr lang="is-IS"/>
          </a:p>
        </p:txBody>
      </p:sp>
    </p:spTree>
    <p:extLst>
      <p:ext uri="{BB962C8B-B14F-4D97-AF65-F5344CB8AC3E}">
        <p14:creationId xmlns:p14="http://schemas.microsoft.com/office/powerpoint/2010/main" val="2198451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Punktur 1….stór hluti</a:t>
            </a:r>
            <a:r>
              <a:rPr lang="is-IS" baseline="0" dirty="0" smtClean="0"/>
              <a:t> af vatni í andrúmsloftinu er </a:t>
            </a:r>
            <a:r>
              <a:rPr lang="is-IS" baseline="0" dirty="0" err="1" smtClean="0"/>
              <a:t>ósýnileg</a:t>
            </a:r>
            <a:r>
              <a:rPr lang="is-IS" baseline="0" dirty="0" smtClean="0"/>
              <a:t> vatnsgufa. Heitt loft getur borið meira af vatnsgufu en kalt loft.</a:t>
            </a:r>
          </a:p>
          <a:p>
            <a:endParaRPr lang="is-IS" baseline="0" dirty="0" smtClean="0"/>
          </a:p>
          <a:p>
            <a:r>
              <a:rPr lang="is-IS" baseline="0" dirty="0" smtClean="0"/>
              <a:t>Punktur 2….þá </a:t>
            </a:r>
            <a:r>
              <a:rPr lang="is-IS" baseline="0" dirty="0" err="1" smtClean="0"/>
              <a:t>þéttist</a:t>
            </a:r>
            <a:r>
              <a:rPr lang="is-IS" baseline="0" dirty="0" smtClean="0"/>
              <a:t> vatnsgufan í svo örsmáa vatnsdropa eða </a:t>
            </a:r>
            <a:r>
              <a:rPr lang="is-IS" baseline="0" dirty="0" err="1" smtClean="0"/>
              <a:t>ískristalla</a:t>
            </a:r>
            <a:r>
              <a:rPr lang="is-IS" baseline="0" dirty="0" smtClean="0"/>
              <a:t> að þeir haldast á lofti og mynda skýin. Síðan vaxa þessir dropar eða </a:t>
            </a:r>
            <a:r>
              <a:rPr lang="is-IS" baseline="0" dirty="0" err="1" smtClean="0"/>
              <a:t>ískristallar</a:t>
            </a:r>
            <a:r>
              <a:rPr lang="is-IS" baseline="0" dirty="0" smtClean="0"/>
              <a:t> í stærri vatnsdropa eða snjókorn sem verða svo þung að þau falla til jarðar.</a:t>
            </a:r>
            <a:endParaRPr lang="is-IS" dirty="0"/>
          </a:p>
        </p:txBody>
      </p:sp>
      <p:sp>
        <p:nvSpPr>
          <p:cNvPr id="4" name="Skyggnunúmersstaðgengill 3"/>
          <p:cNvSpPr>
            <a:spLocks noGrp="1"/>
          </p:cNvSpPr>
          <p:nvPr>
            <p:ph type="sldNum" sz="quarter" idx="10"/>
          </p:nvPr>
        </p:nvSpPr>
        <p:spPr/>
        <p:txBody>
          <a:bodyPr/>
          <a:lstStyle/>
          <a:p>
            <a:fld id="{EE935DB3-DF3C-4BBC-99DF-3238EAF06525}" type="slidenum">
              <a:rPr lang="is-IS" smtClean="0"/>
              <a:t>20</a:t>
            </a:fld>
            <a:endParaRPr lang="is-IS"/>
          </a:p>
        </p:txBody>
      </p:sp>
    </p:spTree>
    <p:extLst>
      <p:ext uri="{BB962C8B-B14F-4D97-AF65-F5344CB8AC3E}">
        <p14:creationId xmlns:p14="http://schemas.microsoft.com/office/powerpoint/2010/main" val="625780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Punktur</a:t>
            </a:r>
            <a:r>
              <a:rPr lang="is-IS" baseline="0" dirty="0" smtClean="0"/>
              <a:t> 4…ský flokkuð eftir útliti í 10 flokka, sjá mynd </a:t>
            </a:r>
            <a:r>
              <a:rPr lang="is-IS" baseline="0" dirty="0" err="1" smtClean="0"/>
              <a:t>bls</a:t>
            </a:r>
            <a:r>
              <a:rPr lang="is-IS" baseline="0" dirty="0" smtClean="0"/>
              <a:t> 73. Eitt þeirra kallast </a:t>
            </a:r>
            <a:r>
              <a:rPr lang="is-IS" b="1" i="1" baseline="0" dirty="0" smtClean="0"/>
              <a:t>skúraský</a:t>
            </a:r>
            <a:r>
              <a:rPr lang="is-IS" b="0" i="0" baseline="0" dirty="0" smtClean="0"/>
              <a:t> og sýnir myndin á </a:t>
            </a:r>
            <a:r>
              <a:rPr lang="is-IS" b="0" i="0" baseline="0" dirty="0" err="1" smtClean="0"/>
              <a:t>glæru</a:t>
            </a:r>
            <a:r>
              <a:rPr lang="is-IS" b="0" i="0" baseline="0" dirty="0" smtClean="0"/>
              <a:t> þannig ský en þau eru háreist og geta </a:t>
            </a:r>
            <a:r>
              <a:rPr lang="is-IS" b="0" i="0" baseline="0" dirty="0" err="1" smtClean="0"/>
              <a:t>náð</a:t>
            </a:r>
            <a:r>
              <a:rPr lang="is-IS" b="0" i="0" baseline="0" dirty="0" smtClean="0"/>
              <a:t> upp eftir öllu veðrahvolfinu. Þessi mynd hér </a:t>
            </a:r>
            <a:r>
              <a:rPr lang="is-IS" b="0" i="0" baseline="0" smtClean="0"/>
              <a:t>á glærunni </a:t>
            </a:r>
            <a:r>
              <a:rPr lang="is-IS" b="0" i="0" baseline="0" dirty="0" smtClean="0"/>
              <a:t>er tekin yfir Mývatnssveit að sumarlagi</a:t>
            </a:r>
            <a:endParaRPr lang="is-IS" baseline="0" dirty="0" smtClean="0"/>
          </a:p>
          <a:p>
            <a:endParaRPr lang="is-IS" dirty="0"/>
          </a:p>
        </p:txBody>
      </p:sp>
      <p:sp>
        <p:nvSpPr>
          <p:cNvPr id="4" name="Skyggnunúmersstaðgengill 3"/>
          <p:cNvSpPr>
            <a:spLocks noGrp="1"/>
          </p:cNvSpPr>
          <p:nvPr>
            <p:ph type="sldNum" sz="quarter" idx="10"/>
          </p:nvPr>
        </p:nvSpPr>
        <p:spPr/>
        <p:txBody>
          <a:bodyPr/>
          <a:lstStyle/>
          <a:p>
            <a:fld id="{EE935DB3-DF3C-4BBC-99DF-3238EAF06525}" type="slidenum">
              <a:rPr lang="is-IS" smtClean="0"/>
              <a:t>22</a:t>
            </a:fld>
            <a:endParaRPr lang="is-IS"/>
          </a:p>
        </p:txBody>
      </p:sp>
    </p:spTree>
    <p:extLst>
      <p:ext uri="{BB962C8B-B14F-4D97-AF65-F5344CB8AC3E}">
        <p14:creationId xmlns:p14="http://schemas.microsoft.com/office/powerpoint/2010/main" val="692529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Skoða vel mynd </a:t>
            </a:r>
            <a:r>
              <a:rPr lang="is-IS" dirty="0" err="1" smtClean="0"/>
              <a:t>bls</a:t>
            </a:r>
            <a:r>
              <a:rPr lang="is-IS" dirty="0" smtClean="0"/>
              <a:t> 82 og 83</a:t>
            </a:r>
            <a:endParaRPr lang="is-IS" dirty="0"/>
          </a:p>
        </p:txBody>
      </p:sp>
      <p:sp>
        <p:nvSpPr>
          <p:cNvPr id="4" name="Skyggnunúmersstaðgengill 3"/>
          <p:cNvSpPr>
            <a:spLocks noGrp="1"/>
          </p:cNvSpPr>
          <p:nvPr>
            <p:ph type="sldNum" sz="quarter" idx="10"/>
          </p:nvPr>
        </p:nvSpPr>
        <p:spPr/>
        <p:txBody>
          <a:bodyPr/>
          <a:lstStyle/>
          <a:p>
            <a:fld id="{EE935DB3-DF3C-4BBC-99DF-3238EAF06525}" type="slidenum">
              <a:rPr lang="is-IS" smtClean="0"/>
              <a:t>27</a:t>
            </a:fld>
            <a:endParaRPr lang="is-IS"/>
          </a:p>
        </p:txBody>
      </p:sp>
    </p:spTree>
    <p:extLst>
      <p:ext uri="{BB962C8B-B14F-4D97-AF65-F5344CB8AC3E}">
        <p14:creationId xmlns:p14="http://schemas.microsoft.com/office/powerpoint/2010/main" val="3050854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EE935DB3-DF3C-4BBC-99DF-3238EAF06525}" type="slidenum">
              <a:rPr lang="is-IS" smtClean="0"/>
              <a:t>28</a:t>
            </a:fld>
            <a:endParaRPr lang="is-IS"/>
          </a:p>
        </p:txBody>
      </p:sp>
    </p:spTree>
    <p:extLst>
      <p:ext uri="{BB962C8B-B14F-4D97-AF65-F5344CB8AC3E}">
        <p14:creationId xmlns:p14="http://schemas.microsoft.com/office/powerpoint/2010/main" val="1648257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dirty="0" smtClean="0"/>
              <a:t>Efsta myndin sýnir</a:t>
            </a:r>
            <a:r>
              <a:rPr lang="is-IS" baseline="0" dirty="0" smtClean="0"/>
              <a:t> barrskóg en þar er dýralíf minna en í laufskógum. </a:t>
            </a:r>
            <a:r>
              <a:rPr lang="is-IS" dirty="0" smtClean="0"/>
              <a:t>Á myndinni til hægri má</a:t>
            </a:r>
            <a:r>
              <a:rPr lang="is-IS" baseline="0" dirty="0" smtClean="0"/>
              <a:t> sjá laufskóg í Svíþjóð en myndin í vinstra horni sýnir regnskóg í Malasíu en þar er úrkoma svo mikil að hún er meiri en uppgufun. </a:t>
            </a:r>
            <a:r>
              <a:rPr lang="is-IS" dirty="0" smtClean="0"/>
              <a:t>Regnskógar framleiða </a:t>
            </a:r>
            <a:r>
              <a:rPr lang="is-IS" dirty="0" smtClean="0">
                <a:hlinkClick r:id="rId3" action="ppaction://hlinkfile" tooltip="Úðaefni (síða er ekki enn til)"/>
              </a:rPr>
              <a:t>úðaefni</a:t>
            </a:r>
            <a:r>
              <a:rPr lang="is-IS" dirty="0" smtClean="0"/>
              <a:t> sem eru mikilvæg fyrir </a:t>
            </a:r>
            <a:r>
              <a:rPr lang="is-IS" dirty="0" smtClean="0">
                <a:hlinkClick r:id="rId4" action="ppaction://hlinkfile" tooltip="Ský"/>
              </a:rPr>
              <a:t>skýjamyndun</a:t>
            </a:r>
            <a:r>
              <a:rPr lang="is-IS" dirty="0" smtClean="0"/>
              <a:t> og hafa þannig áhrif á hitastig á jörðinni. Að auki taka regnskógar upp mikið af </a:t>
            </a:r>
            <a:r>
              <a:rPr lang="is-IS" dirty="0" smtClean="0">
                <a:hlinkClick r:id="rId5" action="ppaction://hlinkfile" tooltip="Koltvísýringur"/>
              </a:rPr>
              <a:t>koltvísýringi</a:t>
            </a:r>
            <a:r>
              <a:rPr lang="is-IS" dirty="0" smtClean="0"/>
              <a:t> og framleiða </a:t>
            </a:r>
            <a:r>
              <a:rPr lang="is-IS" dirty="0" smtClean="0">
                <a:hlinkClick r:id="rId6" action="ppaction://hlinkfile" tooltip="Súrefni"/>
              </a:rPr>
              <a:t>súrefni</a:t>
            </a:r>
            <a:r>
              <a:rPr lang="is-IS" dirty="0" smtClean="0"/>
              <a:t> og hafa þannig mikil áhrif á samsetningu </a:t>
            </a:r>
            <a:r>
              <a:rPr lang="is-IS" dirty="0" smtClean="0">
                <a:hlinkClick r:id="rId7" action="ppaction://hlinkfile" tooltip="Andrúmsloft"/>
              </a:rPr>
              <a:t>andrúmsloftsins</a:t>
            </a:r>
            <a:r>
              <a:rPr lang="is-IS" dirty="0" smtClean="0"/>
              <a:t>.</a:t>
            </a:r>
          </a:p>
        </p:txBody>
      </p:sp>
      <p:sp>
        <p:nvSpPr>
          <p:cNvPr id="4" name="Skyggnunúmersstaðgengill 3"/>
          <p:cNvSpPr>
            <a:spLocks noGrp="1"/>
          </p:cNvSpPr>
          <p:nvPr>
            <p:ph type="sldNum" sz="quarter" idx="10"/>
          </p:nvPr>
        </p:nvSpPr>
        <p:spPr/>
        <p:txBody>
          <a:bodyPr/>
          <a:lstStyle/>
          <a:p>
            <a:fld id="{EE935DB3-DF3C-4BBC-99DF-3238EAF06525}" type="slidenum">
              <a:rPr lang="is-IS" smtClean="0"/>
              <a:t>29</a:t>
            </a:fld>
            <a:endParaRPr lang="is-IS"/>
          </a:p>
        </p:txBody>
      </p:sp>
    </p:spTree>
    <p:extLst>
      <p:ext uri="{BB962C8B-B14F-4D97-AF65-F5344CB8AC3E}">
        <p14:creationId xmlns:p14="http://schemas.microsoft.com/office/powerpoint/2010/main" val="3269261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i="1" dirty="0" err="1" smtClean="0"/>
              <a:t>Sahara</a:t>
            </a:r>
            <a:r>
              <a:rPr lang="is-IS" dirty="0" smtClean="0"/>
              <a:t> er stærsta eyðimörk heims, rúmlega níu milljónir ferkílómetrar að flatarmáli, eða um 87 sinnum stærri en Ísland. Eyðimörkin nær yfir </a:t>
            </a:r>
            <a:r>
              <a:rPr lang="is-IS" dirty="0" err="1" smtClean="0"/>
              <a:t>mestalla</a:t>
            </a:r>
            <a:r>
              <a:rPr lang="is-IS" dirty="0" smtClean="0"/>
              <a:t> </a:t>
            </a:r>
            <a:r>
              <a:rPr lang="is-IS" dirty="0" err="1" smtClean="0"/>
              <a:t>Norður-Afríku</a:t>
            </a:r>
            <a:r>
              <a:rPr lang="is-IS" dirty="0" smtClean="0"/>
              <a:t>.</a:t>
            </a:r>
          </a:p>
          <a:p>
            <a:r>
              <a:rPr lang="is-IS" dirty="0" smtClean="0"/>
              <a:t>Í </a:t>
            </a:r>
            <a:r>
              <a:rPr lang="is-IS" dirty="0" err="1" smtClean="0"/>
              <a:t>Sahara</a:t>
            </a:r>
            <a:r>
              <a:rPr lang="is-IS" dirty="0" smtClean="0"/>
              <a:t> rignir afar sjaldan, oftast ekki nema um 130 mm á ári og sumstaðar aldrei. Eyðimörkin er þess vegna að mestu leyti </a:t>
            </a:r>
            <a:r>
              <a:rPr lang="is-IS" dirty="0" err="1" smtClean="0"/>
              <a:t>ógróin</a:t>
            </a:r>
            <a:r>
              <a:rPr lang="is-IS" dirty="0" smtClean="0"/>
              <a:t> sandauðn. Hitasveiflur í </a:t>
            </a:r>
            <a:r>
              <a:rPr lang="is-IS" dirty="0" err="1" smtClean="0"/>
              <a:t>Sahara</a:t>
            </a:r>
            <a:r>
              <a:rPr lang="is-IS" dirty="0" smtClean="0"/>
              <a:t> eru miklar. Hitinn getur farið niður fyrir frostmark á </a:t>
            </a:r>
            <a:r>
              <a:rPr lang="is-IS" dirty="0" err="1" smtClean="0"/>
              <a:t>nóttunni</a:t>
            </a:r>
            <a:r>
              <a:rPr lang="is-IS" dirty="0" smtClean="0"/>
              <a:t> en á daginn hefur mælst tæplega 60°C hiti. Vindar sem geisa í </a:t>
            </a:r>
            <a:r>
              <a:rPr lang="is-IS" dirty="0" err="1" smtClean="0"/>
              <a:t>Sahara</a:t>
            </a:r>
            <a:r>
              <a:rPr lang="is-IS" dirty="0" smtClean="0"/>
              <a:t> eru þurrir og heitir og afar lítill loftraki </a:t>
            </a:r>
            <a:r>
              <a:rPr lang="is-IS" dirty="0" err="1" smtClean="0"/>
              <a:t>mælist</a:t>
            </a:r>
            <a:r>
              <a:rPr lang="is-IS" dirty="0" smtClean="0"/>
              <a:t> þar. Þess vegna á allur gróður þar erfitt uppdráttar. Sumstaðar eru </a:t>
            </a:r>
            <a:r>
              <a:rPr lang="is-IS" dirty="0" err="1" smtClean="0"/>
              <a:t>þó</a:t>
            </a:r>
            <a:r>
              <a:rPr lang="is-IS" dirty="0" smtClean="0"/>
              <a:t> náttúrulegar eyðimerkurvinjar þar sem pálmatré og annar gróður vex. Fyrir um 8000 árum var </a:t>
            </a:r>
            <a:r>
              <a:rPr lang="is-IS" dirty="0" err="1" smtClean="0"/>
              <a:t>Sahara</a:t>
            </a:r>
            <a:r>
              <a:rPr lang="is-IS" dirty="0" smtClean="0"/>
              <a:t> gróið land og þar ræktuðu bændur hirsi. Í dag búa um 2,5 milljón manns í </a:t>
            </a:r>
            <a:r>
              <a:rPr lang="is-IS" dirty="0" err="1" smtClean="0"/>
              <a:t>Sahara</a:t>
            </a:r>
            <a:r>
              <a:rPr lang="is-IS" dirty="0" smtClean="0"/>
              <a:t>. Flestir þeirra búa í námunda við eyðimerkurvinjar og rækta þar ávaxti, grænmeti og korn. Um 30% </a:t>
            </a:r>
            <a:r>
              <a:rPr lang="is-IS" dirty="0" err="1" smtClean="0"/>
              <a:t>íbúanna</a:t>
            </a:r>
            <a:r>
              <a:rPr lang="is-IS" dirty="0" smtClean="0"/>
              <a:t> eru hirðingjar sem ferðast á úlföldum milli eyðimerkurvinja, þar sem þeir stunda viðskipti og taka vistir. Þar sem beitarlönd finnast halda hirðingjarnir oft </a:t>
            </a:r>
            <a:r>
              <a:rPr lang="is-IS" dirty="0" err="1" smtClean="0"/>
              <a:t>kýr</a:t>
            </a:r>
            <a:r>
              <a:rPr lang="is-IS" dirty="0" smtClean="0"/>
              <a:t>, kindur og geitur.</a:t>
            </a:r>
            <a:endParaRPr lang="is-IS" dirty="0"/>
          </a:p>
        </p:txBody>
      </p:sp>
      <p:sp>
        <p:nvSpPr>
          <p:cNvPr id="4" name="Skyggnunúmersstaðgengill 3"/>
          <p:cNvSpPr>
            <a:spLocks noGrp="1"/>
          </p:cNvSpPr>
          <p:nvPr>
            <p:ph type="sldNum" sz="quarter" idx="10"/>
          </p:nvPr>
        </p:nvSpPr>
        <p:spPr/>
        <p:txBody>
          <a:bodyPr/>
          <a:lstStyle/>
          <a:p>
            <a:fld id="{EE935DB3-DF3C-4BBC-99DF-3238EAF06525}" type="slidenum">
              <a:rPr lang="is-IS" smtClean="0"/>
              <a:t>32</a:t>
            </a:fld>
            <a:endParaRPr lang="is-IS"/>
          </a:p>
        </p:txBody>
      </p:sp>
    </p:spTree>
    <p:extLst>
      <p:ext uri="{BB962C8B-B14F-4D97-AF65-F5344CB8AC3E}">
        <p14:creationId xmlns:p14="http://schemas.microsoft.com/office/powerpoint/2010/main" val="781530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Sjá mynd </a:t>
            </a:r>
            <a:r>
              <a:rPr lang="is-IS" dirty="0" err="1" smtClean="0"/>
              <a:t>bls</a:t>
            </a:r>
            <a:r>
              <a:rPr lang="is-IS" dirty="0" smtClean="0"/>
              <a:t> 60</a:t>
            </a:r>
            <a:endParaRPr lang="is-IS" dirty="0"/>
          </a:p>
        </p:txBody>
      </p:sp>
      <p:sp>
        <p:nvSpPr>
          <p:cNvPr id="4" name="Skyggnunúmersstaðgengill 3"/>
          <p:cNvSpPr>
            <a:spLocks noGrp="1"/>
          </p:cNvSpPr>
          <p:nvPr>
            <p:ph type="sldNum" sz="quarter" idx="10"/>
          </p:nvPr>
        </p:nvSpPr>
        <p:spPr/>
        <p:txBody>
          <a:bodyPr/>
          <a:lstStyle/>
          <a:p>
            <a:fld id="{EE935DB3-DF3C-4BBC-99DF-3238EAF06525}" type="slidenum">
              <a:rPr lang="is-IS" smtClean="0"/>
              <a:t>3</a:t>
            </a:fld>
            <a:endParaRPr lang="is-IS"/>
          </a:p>
        </p:txBody>
      </p:sp>
    </p:spTree>
    <p:extLst>
      <p:ext uri="{BB962C8B-B14F-4D97-AF65-F5344CB8AC3E}">
        <p14:creationId xmlns:p14="http://schemas.microsoft.com/office/powerpoint/2010/main" val="3709213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EE935DB3-DF3C-4BBC-99DF-3238EAF06525}" type="slidenum">
              <a:rPr lang="is-IS" smtClean="0"/>
              <a:t>4</a:t>
            </a:fld>
            <a:endParaRPr lang="is-IS"/>
          </a:p>
        </p:txBody>
      </p:sp>
    </p:spTree>
    <p:extLst>
      <p:ext uri="{BB962C8B-B14F-4D97-AF65-F5344CB8AC3E}">
        <p14:creationId xmlns:p14="http://schemas.microsoft.com/office/powerpoint/2010/main" val="16451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baseline="0" dirty="0" smtClean="0"/>
              <a:t>Þessi mynd var tekin af ljósmyndara í mars 2013 en hún sýnir vel norðurljósin í Reykjavík en sjaldgæft er að ná </a:t>
            </a:r>
            <a:r>
              <a:rPr lang="is-IS" baseline="0" dirty="0" err="1" smtClean="0"/>
              <a:t>slíkum</a:t>
            </a:r>
            <a:r>
              <a:rPr lang="is-IS" baseline="0" dirty="0" smtClean="0"/>
              <a:t> myndum inni í borginni vegna loftmengunar. Talið er að ferðamenn kaupi ferðir til Íslands fyrir 700 milljónir á hverju ári fyrir það að sjá norðurljósin svo hægt er að segja að norðurljósin selji á hverri nóttu ;-)</a:t>
            </a:r>
            <a:endParaRPr lang="is-IS" dirty="0"/>
          </a:p>
        </p:txBody>
      </p:sp>
      <p:sp>
        <p:nvSpPr>
          <p:cNvPr id="4" name="Skyggnunúmersstaðgengill 3"/>
          <p:cNvSpPr>
            <a:spLocks noGrp="1"/>
          </p:cNvSpPr>
          <p:nvPr>
            <p:ph type="sldNum" sz="quarter" idx="10"/>
          </p:nvPr>
        </p:nvSpPr>
        <p:spPr/>
        <p:txBody>
          <a:bodyPr/>
          <a:lstStyle/>
          <a:p>
            <a:fld id="{EE935DB3-DF3C-4BBC-99DF-3238EAF06525}" type="slidenum">
              <a:rPr lang="is-IS" smtClean="0"/>
              <a:t>5</a:t>
            </a:fld>
            <a:endParaRPr lang="is-IS"/>
          </a:p>
        </p:txBody>
      </p:sp>
    </p:spTree>
    <p:extLst>
      <p:ext uri="{BB962C8B-B14F-4D97-AF65-F5344CB8AC3E}">
        <p14:creationId xmlns:p14="http://schemas.microsoft.com/office/powerpoint/2010/main" val="294931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EE935DB3-DF3C-4BBC-99DF-3238EAF06525}" type="slidenum">
              <a:rPr lang="is-IS" smtClean="0"/>
              <a:t>6</a:t>
            </a:fld>
            <a:endParaRPr lang="is-IS"/>
          </a:p>
        </p:txBody>
      </p:sp>
    </p:spTree>
    <p:extLst>
      <p:ext uri="{BB962C8B-B14F-4D97-AF65-F5344CB8AC3E}">
        <p14:creationId xmlns:p14="http://schemas.microsoft.com/office/powerpoint/2010/main" val="91266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Útfjólubláir geislar flýta </a:t>
            </a:r>
            <a:r>
              <a:rPr lang="is-IS" dirty="0" err="1" smtClean="0"/>
              <a:t>m.a</a:t>
            </a:r>
            <a:r>
              <a:rPr lang="is-IS" baseline="0" dirty="0" smtClean="0"/>
              <a:t> fyrir öldrun húðar og geta valdið sortuæxlum og öðru </a:t>
            </a:r>
            <a:r>
              <a:rPr lang="is-IS" baseline="0" dirty="0" err="1" smtClean="0"/>
              <a:t>húðkrabbameini</a:t>
            </a:r>
            <a:r>
              <a:rPr lang="is-IS" baseline="0" dirty="0" smtClean="0"/>
              <a:t>. Útfjólubláir geislar eru líka í ljósabekkjum og mikil notkun þeirra getur verið skaðleg </a:t>
            </a:r>
            <a:r>
              <a:rPr lang="is-IS" baseline="0" dirty="0" err="1" smtClean="0"/>
              <a:t>húðinni</a:t>
            </a:r>
            <a:r>
              <a:rPr lang="is-IS" baseline="0" dirty="0" smtClean="0"/>
              <a:t>.</a:t>
            </a:r>
            <a:endParaRPr lang="is-IS" dirty="0"/>
          </a:p>
        </p:txBody>
      </p:sp>
      <p:sp>
        <p:nvSpPr>
          <p:cNvPr id="4" name="Skyggnunúmersstaðgengill 3"/>
          <p:cNvSpPr>
            <a:spLocks noGrp="1"/>
          </p:cNvSpPr>
          <p:nvPr>
            <p:ph type="sldNum" sz="quarter" idx="10"/>
          </p:nvPr>
        </p:nvSpPr>
        <p:spPr/>
        <p:txBody>
          <a:bodyPr/>
          <a:lstStyle/>
          <a:p>
            <a:fld id="{EE935DB3-DF3C-4BBC-99DF-3238EAF06525}" type="slidenum">
              <a:rPr lang="is-IS" smtClean="0"/>
              <a:t>7</a:t>
            </a:fld>
            <a:endParaRPr lang="is-IS"/>
          </a:p>
        </p:txBody>
      </p:sp>
    </p:spTree>
    <p:extLst>
      <p:ext uri="{BB962C8B-B14F-4D97-AF65-F5344CB8AC3E}">
        <p14:creationId xmlns:p14="http://schemas.microsoft.com/office/powerpoint/2010/main" val="1116033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EE935DB3-DF3C-4BBC-99DF-3238EAF06525}" type="slidenum">
              <a:rPr lang="is-IS" smtClean="0"/>
              <a:t>8</a:t>
            </a:fld>
            <a:endParaRPr lang="is-IS"/>
          </a:p>
        </p:txBody>
      </p:sp>
    </p:spTree>
    <p:extLst>
      <p:ext uri="{BB962C8B-B14F-4D97-AF65-F5344CB8AC3E}">
        <p14:creationId xmlns:p14="http://schemas.microsoft.com/office/powerpoint/2010/main" val="2279267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EE935DB3-DF3C-4BBC-99DF-3238EAF06525}" type="slidenum">
              <a:rPr lang="is-IS" smtClean="0"/>
              <a:t>9</a:t>
            </a:fld>
            <a:endParaRPr lang="is-IS"/>
          </a:p>
        </p:txBody>
      </p:sp>
    </p:spTree>
    <p:extLst>
      <p:ext uri="{BB962C8B-B14F-4D97-AF65-F5344CB8AC3E}">
        <p14:creationId xmlns:p14="http://schemas.microsoft.com/office/powerpoint/2010/main" val="3119729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ilskyggna">
    <p:spTree>
      <p:nvGrpSpPr>
        <p:cNvPr id="1" name=""/>
        <p:cNvGrpSpPr/>
        <p:nvPr/>
      </p:nvGrpSpPr>
      <p:grpSpPr>
        <a:xfrm>
          <a:off x="0" y="0"/>
          <a:ext cx="0" cy="0"/>
          <a:chOff x="0" y="0"/>
          <a:chExt cx="0" cy="0"/>
        </a:xfrm>
      </p:grpSpPr>
      <p:sp>
        <p:nvSpPr>
          <p:cNvPr id="2" name="Titill 1"/>
          <p:cNvSpPr>
            <a:spLocks noGrp="1"/>
          </p:cNvSpPr>
          <p:nvPr>
            <p:ph type="ctrTitle"/>
          </p:nvPr>
        </p:nvSpPr>
        <p:spPr>
          <a:xfrm>
            <a:off x="685800" y="2130425"/>
            <a:ext cx="7772400" cy="1470025"/>
          </a:xfrm>
        </p:spPr>
        <p:txBody>
          <a:bodyPr/>
          <a:lstStyle/>
          <a:p>
            <a:r>
              <a:rPr lang="is-IS" smtClean="0"/>
              <a:t>Smelltu til að breyta stíl aðaltitils</a:t>
            </a:r>
            <a:endParaRPr lang="is-IS"/>
          </a:p>
        </p:txBody>
      </p:sp>
      <p:sp>
        <p:nvSpPr>
          <p:cNvPr id="3" name="Undirtitil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s-IS" smtClean="0"/>
              <a:t>Smelltu til að breyta stíl aðalundirtitla</a:t>
            </a:r>
            <a:endParaRPr lang="is-IS"/>
          </a:p>
        </p:txBody>
      </p:sp>
      <p:sp>
        <p:nvSpPr>
          <p:cNvPr id="4" name="Dagsetningarstaðgengill 3"/>
          <p:cNvSpPr>
            <a:spLocks noGrp="1"/>
          </p:cNvSpPr>
          <p:nvPr>
            <p:ph type="dt" sz="half" idx="10"/>
          </p:nvPr>
        </p:nvSpPr>
        <p:spPr/>
        <p:txBody>
          <a:bodyPr/>
          <a:lstStyle/>
          <a:p>
            <a:fld id="{69BB96D5-6E20-48A4-BCBD-B28B227C5AA8}" type="datetimeFigureOut">
              <a:rPr lang="is-IS" smtClean="0"/>
              <a:t>17.3.2014</a:t>
            </a:fld>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97242029-3660-47A2-A9A5-36E54409A205}" type="slidenum">
              <a:rPr lang="is-IS" smtClean="0"/>
              <a:t>‹#›</a:t>
            </a:fld>
            <a:endParaRPr lang="is-IS"/>
          </a:p>
        </p:txBody>
      </p:sp>
    </p:spTree>
    <p:extLst>
      <p:ext uri="{BB962C8B-B14F-4D97-AF65-F5344CB8AC3E}">
        <p14:creationId xmlns:p14="http://schemas.microsoft.com/office/powerpoint/2010/main" val="3717941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ill og lóðréttur text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lárétts texta 2"/>
          <p:cNvSpPr>
            <a:spLocks noGrp="1"/>
          </p:cNvSpPr>
          <p:nvPr>
            <p:ph type="body" orient="vert" idx="1"/>
          </p:nvPr>
        </p:nvSpPr>
        <p:spPr/>
        <p:txBody>
          <a:bodyPr vert="eaVert"/>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gsetningarstaðgengill 3"/>
          <p:cNvSpPr>
            <a:spLocks noGrp="1"/>
          </p:cNvSpPr>
          <p:nvPr>
            <p:ph type="dt" sz="half" idx="10"/>
          </p:nvPr>
        </p:nvSpPr>
        <p:spPr/>
        <p:txBody>
          <a:bodyPr/>
          <a:lstStyle/>
          <a:p>
            <a:fld id="{69BB96D5-6E20-48A4-BCBD-B28B227C5AA8}" type="datetimeFigureOut">
              <a:rPr lang="is-IS" smtClean="0"/>
              <a:t>17.3.2014</a:t>
            </a:fld>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97242029-3660-47A2-A9A5-36E54409A205}" type="slidenum">
              <a:rPr lang="is-IS" smtClean="0"/>
              <a:t>‹#›</a:t>
            </a:fld>
            <a:endParaRPr lang="is-IS"/>
          </a:p>
        </p:txBody>
      </p:sp>
    </p:spTree>
    <p:extLst>
      <p:ext uri="{BB962C8B-B14F-4D97-AF65-F5344CB8AC3E}">
        <p14:creationId xmlns:p14="http://schemas.microsoft.com/office/powerpoint/2010/main" val="149202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óðréttur titill og texti">
    <p:spTree>
      <p:nvGrpSpPr>
        <p:cNvPr id="1" name=""/>
        <p:cNvGrpSpPr/>
        <p:nvPr/>
      </p:nvGrpSpPr>
      <p:grpSpPr>
        <a:xfrm>
          <a:off x="0" y="0"/>
          <a:ext cx="0" cy="0"/>
          <a:chOff x="0" y="0"/>
          <a:chExt cx="0" cy="0"/>
        </a:xfrm>
      </p:grpSpPr>
      <p:sp>
        <p:nvSpPr>
          <p:cNvPr id="2" name="Lóðréttur titill 1"/>
          <p:cNvSpPr>
            <a:spLocks noGrp="1"/>
          </p:cNvSpPr>
          <p:nvPr>
            <p:ph type="title" orient="vert"/>
          </p:nvPr>
        </p:nvSpPr>
        <p:spPr>
          <a:xfrm>
            <a:off x="6629400" y="274638"/>
            <a:ext cx="2057400" cy="5851525"/>
          </a:xfrm>
        </p:spPr>
        <p:txBody>
          <a:bodyPr vert="eaVert"/>
          <a:lstStyle/>
          <a:p>
            <a:r>
              <a:rPr lang="is-IS" smtClean="0"/>
              <a:t>Smelltu til að breyta stíl aðaltitils</a:t>
            </a:r>
            <a:endParaRPr lang="is-IS"/>
          </a:p>
        </p:txBody>
      </p:sp>
      <p:sp>
        <p:nvSpPr>
          <p:cNvPr id="3" name="Staðgengill lárétts texta 2"/>
          <p:cNvSpPr>
            <a:spLocks noGrp="1"/>
          </p:cNvSpPr>
          <p:nvPr>
            <p:ph type="body" orient="vert" idx="1"/>
          </p:nvPr>
        </p:nvSpPr>
        <p:spPr>
          <a:xfrm>
            <a:off x="457200" y="274638"/>
            <a:ext cx="6019800" cy="5851525"/>
          </a:xfrm>
        </p:spPr>
        <p:txBody>
          <a:bodyPr vert="eaVert"/>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gsetningarstaðgengill 3"/>
          <p:cNvSpPr>
            <a:spLocks noGrp="1"/>
          </p:cNvSpPr>
          <p:nvPr>
            <p:ph type="dt" sz="half" idx="10"/>
          </p:nvPr>
        </p:nvSpPr>
        <p:spPr/>
        <p:txBody>
          <a:bodyPr/>
          <a:lstStyle/>
          <a:p>
            <a:fld id="{69BB96D5-6E20-48A4-BCBD-B28B227C5AA8}" type="datetimeFigureOut">
              <a:rPr lang="is-IS" smtClean="0"/>
              <a:t>17.3.2014</a:t>
            </a:fld>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97242029-3660-47A2-A9A5-36E54409A205}" type="slidenum">
              <a:rPr lang="is-IS" smtClean="0"/>
              <a:t>‹#›</a:t>
            </a:fld>
            <a:endParaRPr lang="is-IS"/>
          </a:p>
        </p:txBody>
      </p:sp>
    </p:spTree>
    <p:extLst>
      <p:ext uri="{BB962C8B-B14F-4D97-AF65-F5344CB8AC3E}">
        <p14:creationId xmlns:p14="http://schemas.microsoft.com/office/powerpoint/2010/main" val="1429045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ill og efn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efnis 2"/>
          <p:cNvSpPr>
            <a:spLocks noGrp="1"/>
          </p:cNvSpPr>
          <p:nvPr>
            <p:ph idx="1"/>
          </p:nvPr>
        </p:nvSpPr>
        <p:spPr/>
        <p:txBody>
          <a:body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gsetningarstaðgengill 3"/>
          <p:cNvSpPr>
            <a:spLocks noGrp="1"/>
          </p:cNvSpPr>
          <p:nvPr>
            <p:ph type="dt" sz="half" idx="10"/>
          </p:nvPr>
        </p:nvSpPr>
        <p:spPr/>
        <p:txBody>
          <a:bodyPr/>
          <a:lstStyle/>
          <a:p>
            <a:fld id="{69BB96D5-6E20-48A4-BCBD-B28B227C5AA8}" type="datetimeFigureOut">
              <a:rPr lang="is-IS" smtClean="0"/>
              <a:t>17.3.2014</a:t>
            </a:fld>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97242029-3660-47A2-A9A5-36E54409A205}" type="slidenum">
              <a:rPr lang="is-IS" smtClean="0"/>
              <a:t>‹#›</a:t>
            </a:fld>
            <a:endParaRPr lang="is-IS"/>
          </a:p>
        </p:txBody>
      </p:sp>
    </p:spTree>
    <p:extLst>
      <p:ext uri="{BB962C8B-B14F-4D97-AF65-F5344CB8AC3E}">
        <p14:creationId xmlns:p14="http://schemas.microsoft.com/office/powerpoint/2010/main" val="830462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flafyrirsögn">
    <p:spTree>
      <p:nvGrpSpPr>
        <p:cNvPr id="1" name=""/>
        <p:cNvGrpSpPr/>
        <p:nvPr/>
      </p:nvGrpSpPr>
      <p:grpSpPr>
        <a:xfrm>
          <a:off x="0" y="0"/>
          <a:ext cx="0" cy="0"/>
          <a:chOff x="0" y="0"/>
          <a:chExt cx="0" cy="0"/>
        </a:xfrm>
      </p:grpSpPr>
      <p:sp>
        <p:nvSpPr>
          <p:cNvPr id="2" name="Titill 1"/>
          <p:cNvSpPr>
            <a:spLocks noGrp="1"/>
          </p:cNvSpPr>
          <p:nvPr>
            <p:ph type="title"/>
          </p:nvPr>
        </p:nvSpPr>
        <p:spPr>
          <a:xfrm>
            <a:off x="722313" y="4406900"/>
            <a:ext cx="7772400" cy="1362075"/>
          </a:xfrm>
        </p:spPr>
        <p:txBody>
          <a:bodyPr anchor="t"/>
          <a:lstStyle>
            <a:lvl1pPr algn="l">
              <a:defRPr sz="4000" b="1" cap="all"/>
            </a:lvl1pPr>
          </a:lstStyle>
          <a:p>
            <a:r>
              <a:rPr lang="is-IS" smtClean="0"/>
              <a:t>Smelltu til að breyta stíl aðaltitils</a:t>
            </a:r>
            <a:endParaRPr lang="is-IS"/>
          </a:p>
        </p:txBody>
      </p:sp>
      <p:sp>
        <p:nvSpPr>
          <p:cNvPr id="3" name="Textastaðgengill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s-IS" smtClean="0"/>
              <a:t>Smelltu til að breyta stílum aðaltexta</a:t>
            </a:r>
          </a:p>
        </p:txBody>
      </p:sp>
      <p:sp>
        <p:nvSpPr>
          <p:cNvPr id="4" name="Dagsetningarstaðgengill 3"/>
          <p:cNvSpPr>
            <a:spLocks noGrp="1"/>
          </p:cNvSpPr>
          <p:nvPr>
            <p:ph type="dt" sz="half" idx="10"/>
          </p:nvPr>
        </p:nvSpPr>
        <p:spPr/>
        <p:txBody>
          <a:bodyPr/>
          <a:lstStyle/>
          <a:p>
            <a:fld id="{69BB96D5-6E20-48A4-BCBD-B28B227C5AA8}" type="datetimeFigureOut">
              <a:rPr lang="is-IS" smtClean="0"/>
              <a:t>17.3.2014</a:t>
            </a:fld>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97242029-3660-47A2-A9A5-36E54409A205}" type="slidenum">
              <a:rPr lang="is-IS" smtClean="0"/>
              <a:t>‹#›</a:t>
            </a:fld>
            <a:endParaRPr lang="is-IS"/>
          </a:p>
        </p:txBody>
      </p:sp>
    </p:spTree>
    <p:extLst>
      <p:ext uri="{BB962C8B-B14F-4D97-AF65-F5344CB8AC3E}">
        <p14:creationId xmlns:p14="http://schemas.microsoft.com/office/powerpoint/2010/main" val="300037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ö efnisatrið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efni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Staðgengill efni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5" name="Dagsetningarstaðgengill 4"/>
          <p:cNvSpPr>
            <a:spLocks noGrp="1"/>
          </p:cNvSpPr>
          <p:nvPr>
            <p:ph type="dt" sz="half" idx="10"/>
          </p:nvPr>
        </p:nvSpPr>
        <p:spPr/>
        <p:txBody>
          <a:bodyPr/>
          <a:lstStyle/>
          <a:p>
            <a:fld id="{69BB96D5-6E20-48A4-BCBD-B28B227C5AA8}" type="datetimeFigureOut">
              <a:rPr lang="is-IS" smtClean="0"/>
              <a:t>17.3.2014</a:t>
            </a:fld>
            <a:endParaRPr lang="is-IS"/>
          </a:p>
        </p:txBody>
      </p:sp>
      <p:sp>
        <p:nvSpPr>
          <p:cNvPr id="6" name="Síðufótarstaðgengill 5"/>
          <p:cNvSpPr>
            <a:spLocks noGrp="1"/>
          </p:cNvSpPr>
          <p:nvPr>
            <p:ph type="ftr" sz="quarter" idx="11"/>
          </p:nvPr>
        </p:nvSpPr>
        <p:spPr/>
        <p:txBody>
          <a:bodyPr/>
          <a:lstStyle/>
          <a:p>
            <a:endParaRPr lang="is-IS"/>
          </a:p>
        </p:txBody>
      </p:sp>
      <p:sp>
        <p:nvSpPr>
          <p:cNvPr id="7" name="Skyggnunúmersstaðgengill 6"/>
          <p:cNvSpPr>
            <a:spLocks noGrp="1"/>
          </p:cNvSpPr>
          <p:nvPr>
            <p:ph type="sldNum" sz="quarter" idx="12"/>
          </p:nvPr>
        </p:nvSpPr>
        <p:spPr/>
        <p:txBody>
          <a:bodyPr/>
          <a:lstStyle/>
          <a:p>
            <a:fld id="{97242029-3660-47A2-A9A5-36E54409A205}" type="slidenum">
              <a:rPr lang="is-IS" smtClean="0"/>
              <a:t>‹#›</a:t>
            </a:fld>
            <a:endParaRPr lang="is-IS"/>
          </a:p>
        </p:txBody>
      </p:sp>
    </p:spTree>
    <p:extLst>
      <p:ext uri="{BB962C8B-B14F-4D97-AF65-F5344CB8AC3E}">
        <p14:creationId xmlns:p14="http://schemas.microsoft.com/office/powerpoint/2010/main" val="252999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anburður">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lvl1pPr>
              <a:defRPr/>
            </a:lvl1pPr>
          </a:lstStyle>
          <a:p>
            <a:r>
              <a:rPr lang="is-IS" smtClean="0"/>
              <a:t>Smelltu til að breyta stíl aðaltitils</a:t>
            </a:r>
            <a:endParaRPr lang="is-IS"/>
          </a:p>
        </p:txBody>
      </p:sp>
      <p:sp>
        <p:nvSpPr>
          <p:cNvPr id="3" name="Textastaðgengill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smtClean="0"/>
              <a:t>Smelltu til að breyta stílum aðaltexta</a:t>
            </a:r>
          </a:p>
        </p:txBody>
      </p:sp>
      <p:sp>
        <p:nvSpPr>
          <p:cNvPr id="4" name="Staðgengill efni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5" name="Textastaðgengill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smtClean="0"/>
              <a:t>Smelltu til að breyta stílum aðaltexta</a:t>
            </a:r>
          </a:p>
        </p:txBody>
      </p:sp>
      <p:sp>
        <p:nvSpPr>
          <p:cNvPr id="6" name="Staðgengill efni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7" name="Dagsetningarstaðgengill 6"/>
          <p:cNvSpPr>
            <a:spLocks noGrp="1"/>
          </p:cNvSpPr>
          <p:nvPr>
            <p:ph type="dt" sz="half" idx="10"/>
          </p:nvPr>
        </p:nvSpPr>
        <p:spPr/>
        <p:txBody>
          <a:bodyPr/>
          <a:lstStyle/>
          <a:p>
            <a:fld id="{69BB96D5-6E20-48A4-BCBD-B28B227C5AA8}" type="datetimeFigureOut">
              <a:rPr lang="is-IS" smtClean="0"/>
              <a:t>17.3.2014</a:t>
            </a:fld>
            <a:endParaRPr lang="is-IS"/>
          </a:p>
        </p:txBody>
      </p:sp>
      <p:sp>
        <p:nvSpPr>
          <p:cNvPr id="8" name="Síðufótarstaðgengill 7"/>
          <p:cNvSpPr>
            <a:spLocks noGrp="1"/>
          </p:cNvSpPr>
          <p:nvPr>
            <p:ph type="ftr" sz="quarter" idx="11"/>
          </p:nvPr>
        </p:nvSpPr>
        <p:spPr/>
        <p:txBody>
          <a:bodyPr/>
          <a:lstStyle/>
          <a:p>
            <a:endParaRPr lang="is-IS"/>
          </a:p>
        </p:txBody>
      </p:sp>
      <p:sp>
        <p:nvSpPr>
          <p:cNvPr id="9" name="Skyggnunúmersstaðgengill 8"/>
          <p:cNvSpPr>
            <a:spLocks noGrp="1"/>
          </p:cNvSpPr>
          <p:nvPr>
            <p:ph type="sldNum" sz="quarter" idx="12"/>
          </p:nvPr>
        </p:nvSpPr>
        <p:spPr/>
        <p:txBody>
          <a:bodyPr/>
          <a:lstStyle/>
          <a:p>
            <a:fld id="{97242029-3660-47A2-A9A5-36E54409A205}" type="slidenum">
              <a:rPr lang="is-IS" smtClean="0"/>
              <a:t>‹#›</a:t>
            </a:fld>
            <a:endParaRPr lang="is-IS"/>
          </a:p>
        </p:txBody>
      </p:sp>
    </p:spTree>
    <p:extLst>
      <p:ext uri="{BB962C8B-B14F-4D97-AF65-F5344CB8AC3E}">
        <p14:creationId xmlns:p14="http://schemas.microsoft.com/office/powerpoint/2010/main" val="416325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Dagsetningarstaðgengill 2"/>
          <p:cNvSpPr>
            <a:spLocks noGrp="1"/>
          </p:cNvSpPr>
          <p:nvPr>
            <p:ph type="dt" sz="half" idx="10"/>
          </p:nvPr>
        </p:nvSpPr>
        <p:spPr/>
        <p:txBody>
          <a:bodyPr/>
          <a:lstStyle/>
          <a:p>
            <a:fld id="{69BB96D5-6E20-48A4-BCBD-B28B227C5AA8}" type="datetimeFigureOut">
              <a:rPr lang="is-IS" smtClean="0"/>
              <a:t>17.3.2014</a:t>
            </a:fld>
            <a:endParaRPr lang="is-IS"/>
          </a:p>
        </p:txBody>
      </p:sp>
      <p:sp>
        <p:nvSpPr>
          <p:cNvPr id="4" name="Síðufótarstaðgengill 3"/>
          <p:cNvSpPr>
            <a:spLocks noGrp="1"/>
          </p:cNvSpPr>
          <p:nvPr>
            <p:ph type="ftr" sz="quarter" idx="11"/>
          </p:nvPr>
        </p:nvSpPr>
        <p:spPr/>
        <p:txBody>
          <a:bodyPr/>
          <a:lstStyle/>
          <a:p>
            <a:endParaRPr lang="is-IS"/>
          </a:p>
        </p:txBody>
      </p:sp>
      <p:sp>
        <p:nvSpPr>
          <p:cNvPr id="5" name="Skyggnunúmersstaðgengill 4"/>
          <p:cNvSpPr>
            <a:spLocks noGrp="1"/>
          </p:cNvSpPr>
          <p:nvPr>
            <p:ph type="sldNum" sz="quarter" idx="12"/>
          </p:nvPr>
        </p:nvSpPr>
        <p:spPr/>
        <p:txBody>
          <a:bodyPr/>
          <a:lstStyle/>
          <a:p>
            <a:fld id="{97242029-3660-47A2-A9A5-36E54409A205}" type="slidenum">
              <a:rPr lang="is-IS" smtClean="0"/>
              <a:t>‹#›</a:t>
            </a:fld>
            <a:endParaRPr lang="is-IS"/>
          </a:p>
        </p:txBody>
      </p:sp>
    </p:spTree>
    <p:extLst>
      <p:ext uri="{BB962C8B-B14F-4D97-AF65-F5344CB8AC3E}">
        <p14:creationId xmlns:p14="http://schemas.microsoft.com/office/powerpoint/2010/main" val="2190137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utt">
    <p:spTree>
      <p:nvGrpSpPr>
        <p:cNvPr id="1" name=""/>
        <p:cNvGrpSpPr/>
        <p:nvPr/>
      </p:nvGrpSpPr>
      <p:grpSpPr>
        <a:xfrm>
          <a:off x="0" y="0"/>
          <a:ext cx="0" cy="0"/>
          <a:chOff x="0" y="0"/>
          <a:chExt cx="0" cy="0"/>
        </a:xfrm>
      </p:grpSpPr>
      <p:sp>
        <p:nvSpPr>
          <p:cNvPr id="2" name="Dagsetningarstaðgengill 1"/>
          <p:cNvSpPr>
            <a:spLocks noGrp="1"/>
          </p:cNvSpPr>
          <p:nvPr>
            <p:ph type="dt" sz="half" idx="10"/>
          </p:nvPr>
        </p:nvSpPr>
        <p:spPr/>
        <p:txBody>
          <a:bodyPr/>
          <a:lstStyle/>
          <a:p>
            <a:fld id="{69BB96D5-6E20-48A4-BCBD-B28B227C5AA8}" type="datetimeFigureOut">
              <a:rPr lang="is-IS" smtClean="0"/>
              <a:t>17.3.2014</a:t>
            </a:fld>
            <a:endParaRPr lang="is-IS"/>
          </a:p>
        </p:txBody>
      </p:sp>
      <p:sp>
        <p:nvSpPr>
          <p:cNvPr id="3" name="Síðufótarstaðgengill 2"/>
          <p:cNvSpPr>
            <a:spLocks noGrp="1"/>
          </p:cNvSpPr>
          <p:nvPr>
            <p:ph type="ftr" sz="quarter" idx="11"/>
          </p:nvPr>
        </p:nvSpPr>
        <p:spPr/>
        <p:txBody>
          <a:bodyPr/>
          <a:lstStyle/>
          <a:p>
            <a:endParaRPr lang="is-IS"/>
          </a:p>
        </p:txBody>
      </p:sp>
      <p:sp>
        <p:nvSpPr>
          <p:cNvPr id="4" name="Skyggnunúmersstaðgengill 3"/>
          <p:cNvSpPr>
            <a:spLocks noGrp="1"/>
          </p:cNvSpPr>
          <p:nvPr>
            <p:ph type="sldNum" sz="quarter" idx="12"/>
          </p:nvPr>
        </p:nvSpPr>
        <p:spPr/>
        <p:txBody>
          <a:bodyPr/>
          <a:lstStyle/>
          <a:p>
            <a:fld id="{97242029-3660-47A2-A9A5-36E54409A205}" type="slidenum">
              <a:rPr lang="is-IS" smtClean="0"/>
              <a:t>‹#›</a:t>
            </a:fld>
            <a:endParaRPr lang="is-IS"/>
          </a:p>
        </p:txBody>
      </p:sp>
    </p:spTree>
    <p:extLst>
      <p:ext uri="{BB962C8B-B14F-4D97-AF65-F5344CB8AC3E}">
        <p14:creationId xmlns:p14="http://schemas.microsoft.com/office/powerpoint/2010/main" val="724711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Efni með skýringartexta">
    <p:spTree>
      <p:nvGrpSpPr>
        <p:cNvPr id="1" name=""/>
        <p:cNvGrpSpPr/>
        <p:nvPr/>
      </p:nvGrpSpPr>
      <p:grpSpPr>
        <a:xfrm>
          <a:off x="0" y="0"/>
          <a:ext cx="0" cy="0"/>
          <a:chOff x="0" y="0"/>
          <a:chExt cx="0" cy="0"/>
        </a:xfrm>
      </p:grpSpPr>
      <p:sp>
        <p:nvSpPr>
          <p:cNvPr id="2" name="Titill 1"/>
          <p:cNvSpPr>
            <a:spLocks noGrp="1"/>
          </p:cNvSpPr>
          <p:nvPr>
            <p:ph type="title"/>
          </p:nvPr>
        </p:nvSpPr>
        <p:spPr>
          <a:xfrm>
            <a:off x="457200" y="273050"/>
            <a:ext cx="3008313" cy="1162050"/>
          </a:xfrm>
        </p:spPr>
        <p:txBody>
          <a:bodyPr anchor="b"/>
          <a:lstStyle>
            <a:lvl1pPr algn="l">
              <a:defRPr sz="2000" b="1"/>
            </a:lvl1pPr>
          </a:lstStyle>
          <a:p>
            <a:r>
              <a:rPr lang="is-IS" smtClean="0"/>
              <a:t>Smelltu til að breyta stíl aðaltitils</a:t>
            </a:r>
            <a:endParaRPr lang="is-IS"/>
          </a:p>
        </p:txBody>
      </p:sp>
      <p:sp>
        <p:nvSpPr>
          <p:cNvPr id="3" name="Staðgengill efni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Textastaðgengill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smtClean="0"/>
              <a:t>Smelltu til að breyta stílum aðaltexta</a:t>
            </a:r>
          </a:p>
        </p:txBody>
      </p:sp>
      <p:sp>
        <p:nvSpPr>
          <p:cNvPr id="5" name="Dagsetningarstaðgengill 4"/>
          <p:cNvSpPr>
            <a:spLocks noGrp="1"/>
          </p:cNvSpPr>
          <p:nvPr>
            <p:ph type="dt" sz="half" idx="10"/>
          </p:nvPr>
        </p:nvSpPr>
        <p:spPr/>
        <p:txBody>
          <a:bodyPr/>
          <a:lstStyle/>
          <a:p>
            <a:fld id="{69BB96D5-6E20-48A4-BCBD-B28B227C5AA8}" type="datetimeFigureOut">
              <a:rPr lang="is-IS" smtClean="0"/>
              <a:t>17.3.2014</a:t>
            </a:fld>
            <a:endParaRPr lang="is-IS"/>
          </a:p>
        </p:txBody>
      </p:sp>
      <p:sp>
        <p:nvSpPr>
          <p:cNvPr id="6" name="Síðufótarstaðgengill 5"/>
          <p:cNvSpPr>
            <a:spLocks noGrp="1"/>
          </p:cNvSpPr>
          <p:nvPr>
            <p:ph type="ftr" sz="quarter" idx="11"/>
          </p:nvPr>
        </p:nvSpPr>
        <p:spPr/>
        <p:txBody>
          <a:bodyPr/>
          <a:lstStyle/>
          <a:p>
            <a:endParaRPr lang="is-IS"/>
          </a:p>
        </p:txBody>
      </p:sp>
      <p:sp>
        <p:nvSpPr>
          <p:cNvPr id="7" name="Skyggnunúmersstaðgengill 6"/>
          <p:cNvSpPr>
            <a:spLocks noGrp="1"/>
          </p:cNvSpPr>
          <p:nvPr>
            <p:ph type="sldNum" sz="quarter" idx="12"/>
          </p:nvPr>
        </p:nvSpPr>
        <p:spPr/>
        <p:txBody>
          <a:bodyPr/>
          <a:lstStyle/>
          <a:p>
            <a:fld id="{97242029-3660-47A2-A9A5-36E54409A205}" type="slidenum">
              <a:rPr lang="is-IS" smtClean="0"/>
              <a:t>‹#›</a:t>
            </a:fld>
            <a:endParaRPr lang="is-IS"/>
          </a:p>
        </p:txBody>
      </p:sp>
    </p:spTree>
    <p:extLst>
      <p:ext uri="{BB962C8B-B14F-4D97-AF65-F5344CB8AC3E}">
        <p14:creationId xmlns:p14="http://schemas.microsoft.com/office/powerpoint/2010/main" val="110963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Mynd með skýringartexta">
    <p:spTree>
      <p:nvGrpSpPr>
        <p:cNvPr id="1" name=""/>
        <p:cNvGrpSpPr/>
        <p:nvPr/>
      </p:nvGrpSpPr>
      <p:grpSpPr>
        <a:xfrm>
          <a:off x="0" y="0"/>
          <a:ext cx="0" cy="0"/>
          <a:chOff x="0" y="0"/>
          <a:chExt cx="0" cy="0"/>
        </a:xfrm>
      </p:grpSpPr>
      <p:sp>
        <p:nvSpPr>
          <p:cNvPr id="2" name="Titill 1"/>
          <p:cNvSpPr>
            <a:spLocks noGrp="1"/>
          </p:cNvSpPr>
          <p:nvPr>
            <p:ph type="title"/>
          </p:nvPr>
        </p:nvSpPr>
        <p:spPr>
          <a:xfrm>
            <a:off x="1792288" y="4800600"/>
            <a:ext cx="5486400" cy="566738"/>
          </a:xfrm>
        </p:spPr>
        <p:txBody>
          <a:bodyPr anchor="b"/>
          <a:lstStyle>
            <a:lvl1pPr algn="l">
              <a:defRPr sz="2000" b="1"/>
            </a:lvl1pPr>
          </a:lstStyle>
          <a:p>
            <a:r>
              <a:rPr lang="is-IS" smtClean="0"/>
              <a:t>Smelltu til að breyta stíl aðaltitils</a:t>
            </a:r>
            <a:endParaRPr lang="is-IS"/>
          </a:p>
        </p:txBody>
      </p:sp>
      <p:sp>
        <p:nvSpPr>
          <p:cNvPr id="3" name="Myndastaðgengill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astaðgengill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smtClean="0"/>
              <a:t>Smelltu til að breyta stílum aðaltexta</a:t>
            </a:r>
          </a:p>
        </p:txBody>
      </p:sp>
      <p:sp>
        <p:nvSpPr>
          <p:cNvPr id="5" name="Dagsetningarstaðgengill 4"/>
          <p:cNvSpPr>
            <a:spLocks noGrp="1"/>
          </p:cNvSpPr>
          <p:nvPr>
            <p:ph type="dt" sz="half" idx="10"/>
          </p:nvPr>
        </p:nvSpPr>
        <p:spPr/>
        <p:txBody>
          <a:bodyPr/>
          <a:lstStyle/>
          <a:p>
            <a:fld id="{69BB96D5-6E20-48A4-BCBD-B28B227C5AA8}" type="datetimeFigureOut">
              <a:rPr lang="is-IS" smtClean="0"/>
              <a:t>17.3.2014</a:t>
            </a:fld>
            <a:endParaRPr lang="is-IS"/>
          </a:p>
        </p:txBody>
      </p:sp>
      <p:sp>
        <p:nvSpPr>
          <p:cNvPr id="6" name="Síðufótarstaðgengill 5"/>
          <p:cNvSpPr>
            <a:spLocks noGrp="1"/>
          </p:cNvSpPr>
          <p:nvPr>
            <p:ph type="ftr" sz="quarter" idx="11"/>
          </p:nvPr>
        </p:nvSpPr>
        <p:spPr/>
        <p:txBody>
          <a:bodyPr/>
          <a:lstStyle/>
          <a:p>
            <a:endParaRPr lang="is-IS"/>
          </a:p>
        </p:txBody>
      </p:sp>
      <p:sp>
        <p:nvSpPr>
          <p:cNvPr id="7" name="Skyggnunúmersstaðgengill 6"/>
          <p:cNvSpPr>
            <a:spLocks noGrp="1"/>
          </p:cNvSpPr>
          <p:nvPr>
            <p:ph type="sldNum" sz="quarter" idx="12"/>
          </p:nvPr>
        </p:nvSpPr>
        <p:spPr/>
        <p:txBody>
          <a:bodyPr/>
          <a:lstStyle/>
          <a:p>
            <a:fld id="{97242029-3660-47A2-A9A5-36E54409A205}" type="slidenum">
              <a:rPr lang="is-IS" smtClean="0"/>
              <a:t>‹#›</a:t>
            </a:fld>
            <a:endParaRPr lang="is-IS"/>
          </a:p>
        </p:txBody>
      </p:sp>
    </p:spTree>
    <p:extLst>
      <p:ext uri="{BB962C8B-B14F-4D97-AF65-F5344CB8AC3E}">
        <p14:creationId xmlns:p14="http://schemas.microsoft.com/office/powerpoint/2010/main" val="2210720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ilsstaðgengil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s-IS" smtClean="0"/>
              <a:t>Smelltu til að breyta stíl aðaltitils</a:t>
            </a:r>
            <a:endParaRPr lang="is-IS"/>
          </a:p>
        </p:txBody>
      </p:sp>
      <p:sp>
        <p:nvSpPr>
          <p:cNvPr id="3" name="Textastaðgengill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gsetningarstaðgengill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B96D5-6E20-48A4-BCBD-B28B227C5AA8}" type="datetimeFigureOut">
              <a:rPr lang="is-IS" smtClean="0"/>
              <a:t>17.3.2014</a:t>
            </a:fld>
            <a:endParaRPr lang="is-IS"/>
          </a:p>
        </p:txBody>
      </p:sp>
      <p:sp>
        <p:nvSpPr>
          <p:cNvPr id="5" name="Síðufótarstaðgengill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kyggnunúmersstaðgengill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42029-3660-47A2-A9A5-36E54409A205}" type="slidenum">
              <a:rPr lang="is-IS" smtClean="0"/>
              <a:t>‹#›</a:t>
            </a:fld>
            <a:endParaRPr lang="is-IS"/>
          </a:p>
        </p:txBody>
      </p:sp>
    </p:spTree>
    <p:extLst>
      <p:ext uri="{BB962C8B-B14F-4D97-AF65-F5344CB8AC3E}">
        <p14:creationId xmlns:p14="http://schemas.microsoft.com/office/powerpoint/2010/main" val="3004978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I5VRPgybP2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a:xfrm>
            <a:off x="1725302" y="5090098"/>
            <a:ext cx="5486400" cy="566738"/>
          </a:xfrm>
        </p:spPr>
        <p:txBody>
          <a:bodyPr>
            <a:normAutofit/>
          </a:bodyPr>
          <a:lstStyle/>
          <a:p>
            <a:pPr algn="ctr"/>
            <a:r>
              <a:rPr lang="is-IS" sz="2800" dirty="0" smtClean="0"/>
              <a:t>Náttúra, gróður og loftslag jarðar</a:t>
            </a:r>
            <a:endParaRPr lang="is-IS" sz="2800" dirty="0"/>
          </a:p>
        </p:txBody>
      </p:sp>
      <p:sp>
        <p:nvSpPr>
          <p:cNvPr id="8" name="Myndastaðgengill 7"/>
          <p:cNvSpPr>
            <a:spLocks noGrp="1"/>
          </p:cNvSpPr>
          <p:nvPr>
            <p:ph type="pic" idx="1"/>
          </p:nvPr>
        </p:nvSpPr>
        <p:spPr/>
      </p:sp>
      <p:sp>
        <p:nvSpPr>
          <p:cNvPr id="9" name="Textastaðgengill 8"/>
          <p:cNvSpPr>
            <a:spLocks noGrp="1"/>
          </p:cNvSpPr>
          <p:nvPr>
            <p:ph type="body" sz="half" idx="2"/>
          </p:nvPr>
        </p:nvSpPr>
        <p:spPr/>
        <p:txBody>
          <a:bodyPr/>
          <a:lstStyle/>
          <a:p>
            <a:pPr algn="ctr"/>
            <a:endParaRPr lang="is-IS" sz="1600" smtClean="0"/>
          </a:p>
          <a:p>
            <a:pPr algn="ctr"/>
            <a:r>
              <a:rPr lang="is-IS" sz="1600" smtClean="0"/>
              <a:t>4</a:t>
            </a:r>
            <a:r>
              <a:rPr lang="is-IS" sz="1600" dirty="0"/>
              <a:t>. kafli, bls. </a:t>
            </a:r>
            <a:r>
              <a:rPr lang="is-IS" sz="1600"/>
              <a:t>58 - 89</a:t>
            </a:r>
          </a:p>
          <a:p>
            <a:pPr algn="ctr"/>
            <a:endParaRPr lang="is-IS" b="1"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95948"/>
            <a:ext cx="6273724" cy="4570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391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Gróðurhúsaáhrif</a:t>
            </a:r>
            <a:endParaRPr lang="is-IS" dirty="0"/>
          </a:p>
        </p:txBody>
      </p:sp>
      <p:sp>
        <p:nvSpPr>
          <p:cNvPr id="3" name="Staðgengill efnis 2"/>
          <p:cNvSpPr>
            <a:spLocks noGrp="1"/>
          </p:cNvSpPr>
          <p:nvPr>
            <p:ph idx="1"/>
          </p:nvPr>
        </p:nvSpPr>
        <p:spPr/>
        <p:txBody>
          <a:bodyPr>
            <a:normAutofit fontScale="85000" lnSpcReduction="20000"/>
          </a:bodyPr>
          <a:lstStyle/>
          <a:p>
            <a:r>
              <a:rPr lang="is-IS" dirty="0" smtClean="0"/>
              <a:t>Sólgeislun sem kemst í gegnum lofthjúpinn og fellur á yfirborð jarðar hitar það og loftið næst því.</a:t>
            </a:r>
          </a:p>
          <a:p>
            <a:pPr marL="0" indent="0">
              <a:buNone/>
            </a:pPr>
            <a:endParaRPr lang="is-IS" dirty="0" smtClean="0"/>
          </a:p>
          <a:p>
            <a:r>
              <a:rPr lang="is-IS" dirty="0" smtClean="0"/>
              <a:t>Stór hluti þessarar varmaorku tapast svo aftur </a:t>
            </a:r>
            <a:r>
              <a:rPr lang="is-IS" dirty="0" err="1" smtClean="0"/>
              <a:t>út</a:t>
            </a:r>
            <a:r>
              <a:rPr lang="is-IS" dirty="0" smtClean="0"/>
              <a:t> í lofthjúpinn þegar </a:t>
            </a:r>
            <a:r>
              <a:rPr lang="is-IS" dirty="0" err="1" smtClean="0"/>
              <a:t>sólin</a:t>
            </a:r>
            <a:r>
              <a:rPr lang="is-IS" dirty="0" smtClean="0"/>
              <a:t> sest og geislarnir hætta að </a:t>
            </a:r>
            <a:r>
              <a:rPr lang="is-IS" dirty="0" err="1" smtClean="0"/>
              <a:t>skína</a:t>
            </a:r>
            <a:r>
              <a:rPr lang="is-IS" dirty="0" smtClean="0"/>
              <a:t> á yfirborð jarðar en það kallast </a:t>
            </a:r>
            <a:r>
              <a:rPr lang="is-IS" b="1" i="1" dirty="0" smtClean="0"/>
              <a:t>útgeislun.</a:t>
            </a:r>
          </a:p>
          <a:p>
            <a:endParaRPr lang="is-IS" b="1" i="1" dirty="0" smtClean="0"/>
          </a:p>
          <a:p>
            <a:r>
              <a:rPr lang="is-IS" dirty="0" smtClean="0"/>
              <a:t>Lofthjúpurinn, skýin og agnir gleypa hluta af þessari orku og endurkasta henni aftur til jarðar en það kemur í veg fyrir kólnun. Því má líkja lofthjúpnum við gróðurhús sem hleypur orku sólargeislanna í gegnum sig en ekki aftur til baka </a:t>
            </a:r>
            <a:r>
              <a:rPr lang="is-IS" dirty="0" err="1" smtClean="0"/>
              <a:t>út</a:t>
            </a:r>
            <a:r>
              <a:rPr lang="is-IS" dirty="0" smtClean="0"/>
              <a:t> í geim en þetta kallast </a:t>
            </a:r>
            <a:r>
              <a:rPr lang="is-IS" b="1" i="1" dirty="0" smtClean="0"/>
              <a:t>gróðurhúsaáhrif</a:t>
            </a:r>
            <a:endParaRPr lang="is-IS" dirty="0"/>
          </a:p>
        </p:txBody>
      </p:sp>
    </p:spTree>
    <p:extLst>
      <p:ext uri="{BB962C8B-B14F-4D97-AF65-F5344CB8AC3E}">
        <p14:creationId xmlns:p14="http://schemas.microsoft.com/office/powerpoint/2010/main" val="2830253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Gróðurhúsaáhrif</a:t>
            </a:r>
            <a:endParaRPr lang="is-IS" dirty="0"/>
          </a:p>
        </p:txBody>
      </p:sp>
      <p:sp>
        <p:nvSpPr>
          <p:cNvPr id="3" name="Staðgengill efnis 2"/>
          <p:cNvSpPr>
            <a:spLocks noGrp="1"/>
          </p:cNvSpPr>
          <p:nvPr>
            <p:ph idx="1"/>
          </p:nvPr>
        </p:nvSpPr>
        <p:spPr/>
        <p:txBody>
          <a:bodyPr/>
          <a:lstStyle/>
          <a:p>
            <a:endParaRPr lang="is-I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556792"/>
            <a:ext cx="7128792" cy="460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807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Loftþrýstingur</a:t>
            </a:r>
            <a:endParaRPr lang="is-IS" dirty="0"/>
          </a:p>
        </p:txBody>
      </p:sp>
      <p:sp>
        <p:nvSpPr>
          <p:cNvPr id="3" name="Staðgengill efnis 2"/>
          <p:cNvSpPr>
            <a:spLocks noGrp="1"/>
          </p:cNvSpPr>
          <p:nvPr>
            <p:ph idx="1"/>
          </p:nvPr>
        </p:nvSpPr>
        <p:spPr/>
        <p:txBody>
          <a:bodyPr>
            <a:normAutofit fontScale="92500" lnSpcReduction="10000"/>
          </a:bodyPr>
          <a:lstStyle/>
          <a:p>
            <a:r>
              <a:rPr lang="is-IS" dirty="0" smtClean="0"/>
              <a:t>Við búum á botni þykks lofthjúps sem </a:t>
            </a:r>
            <a:r>
              <a:rPr lang="is-IS" dirty="0" err="1" smtClean="0"/>
              <a:t>umlykur</a:t>
            </a:r>
            <a:r>
              <a:rPr lang="is-IS" dirty="0" smtClean="0"/>
              <a:t> jörðina</a:t>
            </a:r>
          </a:p>
          <a:p>
            <a:r>
              <a:rPr lang="is-IS" dirty="0" smtClean="0"/>
              <a:t>Á hverjum fersentimetra á yfirborði jarðar hvílir loftsúla sem vegur allt að eitt </a:t>
            </a:r>
            <a:r>
              <a:rPr lang="is-IS" dirty="0" err="1" smtClean="0"/>
              <a:t>kíló</a:t>
            </a:r>
            <a:r>
              <a:rPr lang="is-IS" dirty="0" smtClean="0"/>
              <a:t> en þyngd þessa lofts köllum við </a:t>
            </a:r>
            <a:r>
              <a:rPr lang="is-IS" b="1" i="1" dirty="0" smtClean="0"/>
              <a:t>loftþrýsting</a:t>
            </a:r>
          </a:p>
          <a:p>
            <a:r>
              <a:rPr lang="is-IS" b="1" i="1" dirty="0" smtClean="0"/>
              <a:t>Loftþrýstingur </a:t>
            </a:r>
            <a:r>
              <a:rPr lang="is-IS" dirty="0" smtClean="0"/>
              <a:t>er mestur við sjávarmál en lækkar með hæð</a:t>
            </a:r>
          </a:p>
          <a:p>
            <a:r>
              <a:rPr lang="is-IS" b="1" i="1" dirty="0" smtClean="0"/>
              <a:t>Lágþrýstisvæði </a:t>
            </a:r>
            <a:r>
              <a:rPr lang="is-IS" dirty="0" smtClean="0"/>
              <a:t> eða </a:t>
            </a:r>
            <a:r>
              <a:rPr lang="is-IS" b="1" i="1" dirty="0" smtClean="0"/>
              <a:t>lægð </a:t>
            </a:r>
            <a:r>
              <a:rPr lang="is-IS" dirty="0" smtClean="0"/>
              <a:t>merkir að loftþrýstingur sér þar lægri en í næsta nágrenni en </a:t>
            </a:r>
            <a:r>
              <a:rPr lang="is-IS" b="1" i="1" dirty="0" smtClean="0"/>
              <a:t>háþrýstisvæði </a:t>
            </a:r>
            <a:r>
              <a:rPr lang="is-IS" dirty="0" smtClean="0"/>
              <a:t>eða </a:t>
            </a:r>
            <a:r>
              <a:rPr lang="is-IS" b="1" i="1" dirty="0" smtClean="0"/>
              <a:t>hæð </a:t>
            </a:r>
            <a:r>
              <a:rPr lang="is-IS" dirty="0" smtClean="0"/>
              <a:t>hár loftþrýstingur</a:t>
            </a:r>
            <a:endParaRPr lang="is-IS" b="1" i="1" dirty="0" smtClean="0"/>
          </a:p>
        </p:txBody>
      </p:sp>
    </p:spTree>
    <p:extLst>
      <p:ext uri="{BB962C8B-B14F-4D97-AF65-F5344CB8AC3E}">
        <p14:creationId xmlns:p14="http://schemas.microsoft.com/office/powerpoint/2010/main" val="2921155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Loftþrýstingur frh.</a:t>
            </a:r>
            <a:endParaRPr lang="is-IS" dirty="0"/>
          </a:p>
        </p:txBody>
      </p:sp>
      <p:sp>
        <p:nvSpPr>
          <p:cNvPr id="3" name="Staðgengill efnis 2"/>
          <p:cNvSpPr>
            <a:spLocks noGrp="1"/>
          </p:cNvSpPr>
          <p:nvPr>
            <p:ph idx="1"/>
          </p:nvPr>
        </p:nvSpPr>
        <p:spPr/>
        <p:txBody>
          <a:bodyPr>
            <a:normAutofit fontScale="92500" lnSpcReduction="20000"/>
          </a:bodyPr>
          <a:lstStyle/>
          <a:p>
            <a:r>
              <a:rPr lang="is-IS" dirty="0" smtClean="0"/>
              <a:t>Á veðurkortum eru teiknaðar jafnþrýstilínur sem tengja saman staði með sama loftþrýsting á sama tíma (skoða vel mynd </a:t>
            </a:r>
            <a:r>
              <a:rPr lang="is-IS" dirty="0" err="1" smtClean="0"/>
              <a:t>bls</a:t>
            </a:r>
            <a:r>
              <a:rPr lang="is-IS" dirty="0" smtClean="0"/>
              <a:t> 64)</a:t>
            </a:r>
          </a:p>
          <a:p>
            <a:r>
              <a:rPr lang="is-IS" dirty="0" smtClean="0"/>
              <a:t>Loft leitar frá </a:t>
            </a:r>
            <a:r>
              <a:rPr lang="is-IS" dirty="0" err="1" smtClean="0"/>
              <a:t>hærri</a:t>
            </a:r>
            <a:r>
              <a:rPr lang="is-IS" dirty="0" smtClean="0"/>
              <a:t> loftþrýstingi til lægri</a:t>
            </a:r>
          </a:p>
          <a:p>
            <a:r>
              <a:rPr lang="is-IS" b="1" i="1" dirty="0" smtClean="0"/>
              <a:t>Svigkraftur jarðar </a:t>
            </a:r>
            <a:r>
              <a:rPr lang="is-IS" dirty="0" smtClean="0"/>
              <a:t>sveigir leið loftsins til hægri á norðurhveli en til vinstri á suðurhveli</a:t>
            </a:r>
          </a:p>
          <a:p>
            <a:r>
              <a:rPr lang="is-IS" dirty="0" smtClean="0"/>
              <a:t>Svigkraftur er til vegna snúnings jarðar og veldur því að vindur blæs samsíða jafnþrýstilínum….</a:t>
            </a:r>
          </a:p>
          <a:p>
            <a:r>
              <a:rPr lang="is-IS" dirty="0" smtClean="0"/>
              <a:t>Há og brött fjöll hindra leið loftsins samsíða þrýstilínum og valda vindstrengjum, óveðrum eða hægviðrum þegar loftið þrýstist fram </a:t>
            </a:r>
            <a:r>
              <a:rPr lang="is-IS" dirty="0" err="1" smtClean="0"/>
              <a:t>hjá</a:t>
            </a:r>
            <a:r>
              <a:rPr lang="is-IS" dirty="0" smtClean="0"/>
              <a:t> eða yfir</a:t>
            </a:r>
            <a:endParaRPr lang="is-IS" dirty="0"/>
          </a:p>
        </p:txBody>
      </p:sp>
    </p:spTree>
    <p:extLst>
      <p:ext uri="{BB962C8B-B14F-4D97-AF65-F5344CB8AC3E}">
        <p14:creationId xmlns:p14="http://schemas.microsoft.com/office/powerpoint/2010/main" val="959354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Vindakerfi jarðar</a:t>
            </a:r>
            <a:endParaRPr lang="is-IS" dirty="0"/>
          </a:p>
        </p:txBody>
      </p:sp>
      <p:sp>
        <p:nvSpPr>
          <p:cNvPr id="3" name="Staðgengill efnis 2"/>
          <p:cNvSpPr>
            <a:spLocks noGrp="1"/>
          </p:cNvSpPr>
          <p:nvPr>
            <p:ph idx="1"/>
          </p:nvPr>
        </p:nvSpPr>
        <p:spPr/>
        <p:txBody>
          <a:bodyPr>
            <a:normAutofit fontScale="92500"/>
          </a:bodyPr>
          <a:lstStyle/>
          <a:p>
            <a:r>
              <a:rPr lang="is-IS" dirty="0" err="1" smtClean="0"/>
              <a:t>Sólin</a:t>
            </a:r>
            <a:r>
              <a:rPr lang="is-IS" dirty="0" smtClean="0"/>
              <a:t> hitar yfirborð jarðar mismikið og því er loftið misheitt</a:t>
            </a:r>
          </a:p>
          <a:p>
            <a:r>
              <a:rPr lang="is-IS" dirty="0" smtClean="0"/>
              <a:t>Vindar eru loft á hreyfingu og eru leið lofthjúpsins til að jafna hitamismun </a:t>
            </a:r>
          </a:p>
          <a:p>
            <a:r>
              <a:rPr lang="is-IS" dirty="0" smtClean="0"/>
              <a:t>Á jörðinni eru þrjú stór hringrásarkerfi vinda:</a:t>
            </a:r>
          </a:p>
          <a:p>
            <a:pPr lvl="1"/>
            <a:r>
              <a:rPr lang="is-IS" dirty="0" smtClean="0"/>
              <a:t>Þau jafna hitamun á jörðinni og færa varma frá miðbaug í átt til heimskautanna</a:t>
            </a:r>
          </a:p>
          <a:p>
            <a:pPr lvl="1"/>
            <a:r>
              <a:rPr lang="is-IS" dirty="0" smtClean="0"/>
              <a:t>Vindar eru kenndir við áttina sem þeir koma </a:t>
            </a:r>
            <a:r>
              <a:rPr lang="is-IS" dirty="0" err="1" smtClean="0"/>
              <a:t>úr</a:t>
            </a:r>
            <a:r>
              <a:rPr lang="is-IS" smtClean="0"/>
              <a:t>, t.d. Vindar sem koma úr norðri nefnast norðanvindar</a:t>
            </a:r>
            <a:endParaRPr lang="is-IS" dirty="0" smtClean="0"/>
          </a:p>
        </p:txBody>
      </p:sp>
    </p:spTree>
    <p:extLst>
      <p:ext uri="{BB962C8B-B14F-4D97-AF65-F5344CB8AC3E}">
        <p14:creationId xmlns:p14="http://schemas.microsoft.com/office/powerpoint/2010/main" val="522599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Vindakerfi jarðar</a:t>
            </a:r>
            <a:endParaRPr lang="is-IS" dirty="0"/>
          </a:p>
        </p:txBody>
      </p:sp>
      <p:sp>
        <p:nvSpPr>
          <p:cNvPr id="3" name="Staðgengill efnis 2"/>
          <p:cNvSpPr>
            <a:spLocks noGrp="1"/>
          </p:cNvSpPr>
          <p:nvPr>
            <p:ph idx="1"/>
          </p:nvPr>
        </p:nvSpPr>
        <p:spPr/>
        <p:txBody>
          <a:bodyPr>
            <a:normAutofit fontScale="77500" lnSpcReduction="20000"/>
          </a:bodyPr>
          <a:lstStyle/>
          <a:p>
            <a:r>
              <a:rPr lang="is-IS" b="1" i="1" dirty="0" smtClean="0"/>
              <a:t>Kyrrabeltið </a:t>
            </a:r>
            <a:r>
              <a:rPr lang="is-IS" dirty="0" smtClean="0"/>
              <a:t>er umhverfis miðbaug og þar er loftþrýstingur lágur. Þar streymir bæði loft </a:t>
            </a:r>
            <a:r>
              <a:rPr lang="is-IS" dirty="0" err="1" smtClean="0"/>
              <a:t>úr</a:t>
            </a:r>
            <a:r>
              <a:rPr lang="is-IS" dirty="0" smtClean="0"/>
              <a:t> norðri og suðri, </a:t>
            </a:r>
            <a:r>
              <a:rPr lang="is-IS" dirty="0" err="1" smtClean="0"/>
              <a:t>hlýtt</a:t>
            </a:r>
            <a:r>
              <a:rPr lang="is-IS" dirty="0" smtClean="0"/>
              <a:t> loft stígur upp og kólnar en rakinn í loftinu </a:t>
            </a:r>
            <a:r>
              <a:rPr lang="is-IS" dirty="0" err="1" smtClean="0"/>
              <a:t>þéttist</a:t>
            </a:r>
            <a:r>
              <a:rPr lang="is-IS" dirty="0" smtClean="0"/>
              <a:t> og fellur sem úrkoma</a:t>
            </a:r>
          </a:p>
          <a:p>
            <a:r>
              <a:rPr lang="is-IS" b="1" i="1" dirty="0" smtClean="0"/>
              <a:t>Staðvindar </a:t>
            </a:r>
            <a:r>
              <a:rPr lang="is-IS" dirty="0" smtClean="0"/>
              <a:t>myndast þegar lágþrýstisvæðið við miðbaug dregur </a:t>
            </a:r>
            <a:r>
              <a:rPr lang="is-IS" smtClean="0"/>
              <a:t>loft aftur til sín, þ.e. Loftið sígur á ný til jarðar og staðvindar blása aftur inn að miðbaug</a:t>
            </a:r>
          </a:p>
          <a:p>
            <a:r>
              <a:rPr lang="is-IS" b="1" i="1" smtClean="0"/>
              <a:t>Vestanvindar </a:t>
            </a:r>
            <a:r>
              <a:rPr lang="is-IS" smtClean="0"/>
              <a:t>eru sterkastir á veturna. Nær heimskautunum eru vestlægir vindar ríkjandi.</a:t>
            </a:r>
          </a:p>
          <a:p>
            <a:r>
              <a:rPr lang="is-IS" b="1" i="1" smtClean="0"/>
              <a:t>Meginskil </a:t>
            </a:r>
            <a:r>
              <a:rPr lang="is-IS" smtClean="0"/>
              <a:t>eru þar sem hlýtt loft úr suðri mætir köldu heimskautalofti</a:t>
            </a:r>
          </a:p>
          <a:p>
            <a:r>
              <a:rPr lang="is-IS" b="1" i="1" smtClean="0"/>
              <a:t>Árstíðavindar </a:t>
            </a:r>
            <a:r>
              <a:rPr lang="is-IS" smtClean="0"/>
              <a:t>eru vindar sem breytast reglulega eftir árstíðum vegna mishitunar lofts yfir landi og sjó (víxlverkun)</a:t>
            </a:r>
            <a:endParaRPr lang="is-IS" b="1" i="1" dirty="0"/>
          </a:p>
        </p:txBody>
      </p:sp>
    </p:spTree>
    <p:extLst>
      <p:ext uri="{BB962C8B-B14F-4D97-AF65-F5344CB8AC3E}">
        <p14:creationId xmlns:p14="http://schemas.microsoft.com/office/powerpoint/2010/main" val="220709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Árstíðavindar</a:t>
            </a:r>
            <a:endParaRPr lang="is-IS" dirty="0"/>
          </a:p>
        </p:txBody>
      </p:sp>
      <p:sp>
        <p:nvSpPr>
          <p:cNvPr id="3" name="Staðgengill efnis 2"/>
          <p:cNvSpPr>
            <a:spLocks noGrp="1"/>
          </p:cNvSpPr>
          <p:nvPr>
            <p:ph idx="1"/>
          </p:nvPr>
        </p:nvSpPr>
        <p:spPr/>
        <p:txBody>
          <a:bodyPr>
            <a:normAutofit fontScale="85000" lnSpcReduction="20000"/>
          </a:bodyPr>
          <a:lstStyle/>
          <a:p>
            <a:r>
              <a:rPr lang="is-IS" b="1" i="1" dirty="0" smtClean="0"/>
              <a:t>Skýstrokkar</a:t>
            </a:r>
          </a:p>
          <a:p>
            <a:pPr marL="0" indent="0">
              <a:buNone/>
            </a:pPr>
            <a:r>
              <a:rPr lang="is-IS" b="1" i="1" dirty="0" smtClean="0"/>
              <a:t>- </a:t>
            </a:r>
            <a:r>
              <a:rPr lang="is-IS" dirty="0" smtClean="0"/>
              <a:t>myndast við þrumuveður</a:t>
            </a:r>
            <a:endParaRPr lang="is-IS" b="1" i="1" dirty="0" smtClean="0"/>
          </a:p>
          <a:p>
            <a:r>
              <a:rPr lang="is-IS" b="1" i="1" dirty="0" smtClean="0"/>
              <a:t>Monsúnvindar</a:t>
            </a:r>
            <a:endParaRPr lang="is-IS" b="1" i="1" dirty="0"/>
          </a:p>
          <a:p>
            <a:pPr marL="0" indent="0">
              <a:buNone/>
            </a:pPr>
            <a:r>
              <a:rPr lang="is-IS" b="1" i="1" dirty="0" smtClean="0"/>
              <a:t>- </a:t>
            </a:r>
            <a:r>
              <a:rPr lang="is-IS" dirty="0"/>
              <a:t>m</a:t>
            </a:r>
            <a:r>
              <a:rPr lang="is-IS" dirty="0" smtClean="0"/>
              <a:t>ishitun lands- og hafssvæða í Asíu</a:t>
            </a:r>
            <a:endParaRPr lang="is-IS" b="1" i="1" dirty="0" smtClean="0"/>
          </a:p>
          <a:p>
            <a:r>
              <a:rPr lang="is-IS" b="1" i="1" dirty="0" smtClean="0"/>
              <a:t>Fellibyljir</a:t>
            </a:r>
          </a:p>
          <a:p>
            <a:pPr marL="0" indent="0">
              <a:buNone/>
            </a:pPr>
            <a:r>
              <a:rPr lang="is-IS" b="1" i="1" dirty="0" smtClean="0"/>
              <a:t>- </a:t>
            </a:r>
            <a:r>
              <a:rPr lang="is-IS" dirty="0"/>
              <a:t>h</a:t>
            </a:r>
            <a:r>
              <a:rPr lang="is-IS" dirty="0" smtClean="0"/>
              <a:t>itabeltislægð yfir heitu hafi í hitabeltinu</a:t>
            </a:r>
            <a:endParaRPr lang="is-IS" b="1" i="1" dirty="0" smtClean="0"/>
          </a:p>
          <a:p>
            <a:r>
              <a:rPr lang="is-IS" b="1" i="1" dirty="0" smtClean="0"/>
              <a:t>Hnúkaþeyr</a:t>
            </a:r>
          </a:p>
          <a:p>
            <a:pPr marL="0" indent="0">
              <a:buNone/>
            </a:pPr>
            <a:r>
              <a:rPr lang="is-IS" b="1" i="1" dirty="0" smtClean="0"/>
              <a:t>- </a:t>
            </a:r>
            <a:r>
              <a:rPr lang="is-IS" dirty="0"/>
              <a:t>h</a:t>
            </a:r>
            <a:r>
              <a:rPr lang="is-IS" dirty="0" smtClean="0"/>
              <a:t>lýr og þurr vindur sem blæs af fjöllum</a:t>
            </a:r>
            <a:endParaRPr lang="is-IS" b="1" i="1" dirty="0" smtClean="0"/>
          </a:p>
          <a:p>
            <a:r>
              <a:rPr lang="is-IS" b="1" i="1" dirty="0" smtClean="0"/>
              <a:t>Sólfarsvindar</a:t>
            </a:r>
          </a:p>
          <a:p>
            <a:pPr marL="0" indent="0">
              <a:buNone/>
            </a:pPr>
            <a:r>
              <a:rPr lang="is-IS" dirty="0" smtClean="0"/>
              <a:t>- heiti yfir vindana  hafgolu og landgolu</a:t>
            </a:r>
          </a:p>
          <a:p>
            <a:endParaRPr lang="is-I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700808"/>
            <a:ext cx="2590800"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6696" y="4077072"/>
            <a:ext cx="2160240" cy="204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956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Árstíðavindar/Skýstrokkar</a:t>
            </a:r>
            <a:endParaRPr lang="is-IS" dirty="0"/>
          </a:p>
        </p:txBody>
      </p:sp>
      <p:sp>
        <p:nvSpPr>
          <p:cNvPr id="6" name="Staðgengill efnis 5"/>
          <p:cNvSpPr>
            <a:spLocks noGrp="1"/>
          </p:cNvSpPr>
          <p:nvPr>
            <p:ph idx="1"/>
          </p:nvPr>
        </p:nvSpPr>
        <p:spPr/>
        <p:txBody>
          <a:bodyPr/>
          <a:lstStyle/>
          <a:p>
            <a:r>
              <a:rPr lang="is-IS" dirty="0">
                <a:hlinkClick r:id="rId3"/>
              </a:rPr>
              <a:t>http://</a:t>
            </a:r>
            <a:r>
              <a:rPr lang="is-IS" dirty="0" smtClean="0">
                <a:hlinkClick r:id="rId3"/>
              </a:rPr>
              <a:t>www.youtube.com/watch?v=I5VRPgybP2M</a:t>
            </a:r>
            <a:endParaRPr lang="is-IS" dirty="0" smtClean="0"/>
          </a:p>
          <a:p>
            <a:endParaRPr lang="is-IS"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2636912"/>
            <a:ext cx="518457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906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Veðurfar</a:t>
            </a:r>
            <a:endParaRPr lang="is-IS" dirty="0"/>
          </a:p>
        </p:txBody>
      </p:sp>
      <p:sp>
        <p:nvSpPr>
          <p:cNvPr id="3" name="Staðgengill efnis 2"/>
          <p:cNvSpPr>
            <a:spLocks noGrp="1"/>
          </p:cNvSpPr>
          <p:nvPr>
            <p:ph idx="1"/>
          </p:nvPr>
        </p:nvSpPr>
        <p:spPr/>
        <p:txBody>
          <a:bodyPr/>
          <a:lstStyle/>
          <a:p>
            <a:r>
              <a:rPr lang="is-IS" dirty="0" smtClean="0"/>
              <a:t>Geislun sólar stjórnar </a:t>
            </a:r>
            <a:r>
              <a:rPr lang="is-IS" b="1" i="1" dirty="0" smtClean="0"/>
              <a:t>veðurfari</a:t>
            </a:r>
            <a:r>
              <a:rPr lang="is-IS" dirty="0" smtClean="0"/>
              <a:t> á jörðinni</a:t>
            </a:r>
          </a:p>
          <a:p>
            <a:r>
              <a:rPr lang="is-IS" dirty="0" smtClean="0"/>
              <a:t>Vindur, skýjafar, hitastig og loftþrýstingur hafa áhrif á veðrið </a:t>
            </a:r>
          </a:p>
          <a:p>
            <a:r>
              <a:rPr lang="is-IS" dirty="0" smtClean="0"/>
              <a:t>Þeir þættir sem </a:t>
            </a:r>
            <a:r>
              <a:rPr lang="is-IS" dirty="0" err="1" smtClean="0"/>
              <a:t>móta</a:t>
            </a:r>
            <a:r>
              <a:rPr lang="is-IS" dirty="0" smtClean="0"/>
              <a:t> veðurfar á Íslandi eru:</a:t>
            </a:r>
          </a:p>
          <a:p>
            <a:pPr marL="0" indent="0">
              <a:buNone/>
            </a:pPr>
            <a:r>
              <a:rPr lang="is-IS" dirty="0" smtClean="0"/>
              <a:t>	- lega landsins (sólarhæð lítil)</a:t>
            </a:r>
          </a:p>
          <a:p>
            <a:pPr marL="0" indent="0">
              <a:buNone/>
            </a:pPr>
            <a:r>
              <a:rPr lang="is-IS" dirty="0"/>
              <a:t>	</a:t>
            </a:r>
            <a:r>
              <a:rPr lang="is-IS" dirty="0" smtClean="0"/>
              <a:t>- hafstraumar (Golfstraumurinn)</a:t>
            </a:r>
          </a:p>
          <a:p>
            <a:pPr marL="0" indent="0">
              <a:buNone/>
            </a:pPr>
            <a:r>
              <a:rPr lang="is-IS" dirty="0"/>
              <a:t>	</a:t>
            </a:r>
            <a:r>
              <a:rPr lang="is-IS" dirty="0" smtClean="0"/>
              <a:t>- fjalllendi (hiti lækkar/vindar/áveður)</a:t>
            </a:r>
          </a:p>
          <a:p>
            <a:pPr marL="0" indent="0">
              <a:buNone/>
            </a:pPr>
            <a:endParaRPr lang="is-IS" dirty="0"/>
          </a:p>
        </p:txBody>
      </p:sp>
    </p:spTree>
    <p:extLst>
      <p:ext uri="{BB962C8B-B14F-4D97-AF65-F5344CB8AC3E}">
        <p14:creationId xmlns:p14="http://schemas.microsoft.com/office/powerpoint/2010/main" val="217369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Hitafar</a:t>
            </a:r>
            <a:endParaRPr lang="is-IS" dirty="0"/>
          </a:p>
        </p:txBody>
      </p:sp>
      <p:sp>
        <p:nvSpPr>
          <p:cNvPr id="3" name="Staðgengill efnis 2"/>
          <p:cNvSpPr>
            <a:spLocks noGrp="1"/>
          </p:cNvSpPr>
          <p:nvPr>
            <p:ph idx="1"/>
          </p:nvPr>
        </p:nvSpPr>
        <p:spPr/>
        <p:txBody>
          <a:bodyPr/>
          <a:lstStyle/>
          <a:p>
            <a:r>
              <a:rPr lang="is-IS" dirty="0" smtClean="0"/>
              <a:t>Varmi streymir alltaf frá stað með </a:t>
            </a:r>
            <a:r>
              <a:rPr lang="is-IS" dirty="0" err="1" smtClean="0"/>
              <a:t>hærri</a:t>
            </a:r>
            <a:r>
              <a:rPr lang="is-IS" dirty="0" smtClean="0"/>
              <a:t> hita til staðar með lægri hita</a:t>
            </a:r>
          </a:p>
          <a:p>
            <a:r>
              <a:rPr lang="is-IS" dirty="0" smtClean="0"/>
              <a:t>Hitinn er mestur við miðbaug en lægstur á heimskautunum</a:t>
            </a:r>
          </a:p>
          <a:p>
            <a:r>
              <a:rPr lang="is-IS" dirty="0" smtClean="0"/>
              <a:t>Það sem hefur áhrif á hitastig staða er:</a:t>
            </a:r>
          </a:p>
          <a:p>
            <a:pPr lvl="1"/>
            <a:r>
              <a:rPr lang="is-IS" dirty="0"/>
              <a:t>S</a:t>
            </a:r>
            <a:r>
              <a:rPr lang="is-IS" dirty="0" smtClean="0"/>
              <a:t>kýja og vindafar</a:t>
            </a:r>
          </a:p>
          <a:p>
            <a:pPr lvl="1"/>
            <a:r>
              <a:rPr lang="is-IS" dirty="0" smtClean="0"/>
              <a:t>Hæð yfir sjávarmáli</a:t>
            </a:r>
          </a:p>
          <a:p>
            <a:pPr lvl="1"/>
            <a:r>
              <a:rPr lang="is-IS" dirty="0" smtClean="0"/>
              <a:t>Fjarlægð frá hafi</a:t>
            </a:r>
            <a:endParaRPr lang="is-IS" dirty="0"/>
          </a:p>
        </p:txBody>
      </p:sp>
    </p:spTree>
    <p:extLst>
      <p:ext uri="{BB962C8B-B14F-4D97-AF65-F5344CB8AC3E}">
        <p14:creationId xmlns:p14="http://schemas.microsoft.com/office/powerpoint/2010/main" val="1617912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Lofthjúpur jarðar</a:t>
            </a:r>
            <a:endParaRPr lang="is-IS" dirty="0"/>
          </a:p>
        </p:txBody>
      </p:sp>
      <p:sp>
        <p:nvSpPr>
          <p:cNvPr id="3" name="Staðgengill efnis 2"/>
          <p:cNvSpPr>
            <a:spLocks noGrp="1"/>
          </p:cNvSpPr>
          <p:nvPr>
            <p:ph idx="1"/>
          </p:nvPr>
        </p:nvSpPr>
        <p:spPr/>
        <p:txBody>
          <a:bodyPr/>
          <a:lstStyle/>
          <a:p>
            <a:r>
              <a:rPr lang="is-IS" dirty="0" smtClean="0"/>
              <a:t>Umhverfis jörðina er þunnur lofthjúpur – </a:t>
            </a:r>
            <a:r>
              <a:rPr lang="is-IS" b="1" i="1" dirty="0" smtClean="0"/>
              <a:t>gufuhvolfið</a:t>
            </a:r>
          </a:p>
          <a:p>
            <a:r>
              <a:rPr lang="is-IS" b="1" i="1" dirty="0" smtClean="0"/>
              <a:t>Gufuhvolfið</a:t>
            </a:r>
            <a:r>
              <a:rPr lang="is-IS" dirty="0"/>
              <a:t> </a:t>
            </a:r>
            <a:r>
              <a:rPr lang="is-IS" dirty="0" smtClean="0"/>
              <a:t>veitir vörn gegn hættum utan </a:t>
            </a:r>
            <a:r>
              <a:rPr lang="is-IS" dirty="0" err="1" smtClean="0"/>
              <a:t>úr</a:t>
            </a:r>
            <a:r>
              <a:rPr lang="is-IS" dirty="0" smtClean="0"/>
              <a:t> geimnum (loftsteinum og útfjólubláum sólargeislum)</a:t>
            </a:r>
          </a:p>
          <a:p>
            <a:r>
              <a:rPr lang="is-IS" dirty="0" smtClean="0"/>
              <a:t>Aðdráttarafl jarðar heldur gufuhvolfinu í skefjum og sér um að lofthjúpurinn </a:t>
            </a:r>
            <a:r>
              <a:rPr lang="is-IS" dirty="0" err="1" smtClean="0"/>
              <a:t>þéttist</a:t>
            </a:r>
            <a:r>
              <a:rPr lang="is-IS" dirty="0" smtClean="0"/>
              <a:t> eftir því sem nær dregur </a:t>
            </a:r>
            <a:r>
              <a:rPr lang="is-IS" dirty="0" err="1" smtClean="0"/>
              <a:t>jörðu</a:t>
            </a:r>
            <a:endParaRPr lang="is-IS" dirty="0"/>
          </a:p>
        </p:txBody>
      </p:sp>
    </p:spTree>
    <p:extLst>
      <p:ext uri="{BB962C8B-B14F-4D97-AF65-F5344CB8AC3E}">
        <p14:creationId xmlns:p14="http://schemas.microsoft.com/office/powerpoint/2010/main" val="1179730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Raki og úrkoma</a:t>
            </a:r>
            <a:endParaRPr lang="is-IS" dirty="0"/>
          </a:p>
        </p:txBody>
      </p:sp>
      <p:sp>
        <p:nvSpPr>
          <p:cNvPr id="3" name="Staðgengill efnis 2"/>
          <p:cNvSpPr>
            <a:spLocks noGrp="1"/>
          </p:cNvSpPr>
          <p:nvPr>
            <p:ph idx="1"/>
          </p:nvPr>
        </p:nvSpPr>
        <p:spPr/>
        <p:txBody>
          <a:bodyPr>
            <a:normAutofit fontScale="92500" lnSpcReduction="20000"/>
          </a:bodyPr>
          <a:lstStyle/>
          <a:p>
            <a:r>
              <a:rPr lang="is-IS" dirty="0" smtClean="0"/>
              <a:t>Úrkoma verður til er vatnsgufa </a:t>
            </a:r>
            <a:r>
              <a:rPr lang="is-IS" dirty="0" err="1" smtClean="0"/>
              <a:t>þéttist</a:t>
            </a:r>
            <a:r>
              <a:rPr lang="is-IS" dirty="0" smtClean="0"/>
              <a:t> þegar loft kólnar í uppstreymi</a:t>
            </a:r>
          </a:p>
          <a:p>
            <a:r>
              <a:rPr lang="is-IS" dirty="0" smtClean="0"/>
              <a:t>Þegar loft kólnar getur það ekki haldið allri vatnsgufunni lengur og ský og úrkoma myndast</a:t>
            </a:r>
          </a:p>
          <a:p>
            <a:r>
              <a:rPr lang="is-IS" dirty="0" smtClean="0"/>
              <a:t>Úrkoma kallast allt það sem fellur til jarðar </a:t>
            </a:r>
            <a:r>
              <a:rPr lang="is-IS" dirty="0" err="1" smtClean="0"/>
              <a:t>úr</a:t>
            </a:r>
            <a:r>
              <a:rPr lang="is-IS" dirty="0" smtClean="0"/>
              <a:t> skýjum; rigning, snjókorn, haglél og slydda</a:t>
            </a:r>
          </a:p>
          <a:p>
            <a:r>
              <a:rPr lang="is-IS" dirty="0" smtClean="0"/>
              <a:t>Úrkoma verður til á þrennan hátt eða þegar:</a:t>
            </a:r>
          </a:p>
          <a:p>
            <a:pPr marL="514350" indent="-514350">
              <a:buFont typeface="+mj-lt"/>
              <a:buAutoNum type="arabicPeriod"/>
            </a:pPr>
            <a:r>
              <a:rPr lang="is-IS" dirty="0" smtClean="0"/>
              <a:t>Rakir vindar koma af hafi og inn á land (</a:t>
            </a:r>
            <a:r>
              <a:rPr lang="is-IS" dirty="0" err="1" smtClean="0"/>
              <a:t>fjallaúrk</a:t>
            </a:r>
            <a:r>
              <a:rPr lang="is-IS" dirty="0" smtClean="0"/>
              <a:t>)</a:t>
            </a:r>
          </a:p>
          <a:p>
            <a:pPr marL="514350" indent="-514350">
              <a:buFont typeface="+mj-lt"/>
              <a:buAutoNum type="arabicPeriod"/>
            </a:pPr>
            <a:r>
              <a:rPr lang="is-IS" dirty="0" smtClean="0"/>
              <a:t>Kaldir og heitir loftmassar mætast (skilaúrkoma)</a:t>
            </a:r>
          </a:p>
          <a:p>
            <a:pPr marL="514350" indent="-514350">
              <a:buFont typeface="+mj-lt"/>
              <a:buAutoNum type="arabicPeriod"/>
            </a:pPr>
            <a:r>
              <a:rPr lang="is-IS" dirty="0" smtClean="0"/>
              <a:t>Hitun verður frá yfirborði jarðar (</a:t>
            </a:r>
            <a:r>
              <a:rPr lang="is-IS" dirty="0" err="1" smtClean="0"/>
              <a:t>skúraúrkoma</a:t>
            </a:r>
            <a:r>
              <a:rPr lang="is-IS" dirty="0" smtClean="0"/>
              <a:t>)</a:t>
            </a:r>
          </a:p>
          <a:p>
            <a:pPr marL="514350" indent="-514350">
              <a:buFont typeface="+mj-lt"/>
              <a:buAutoNum type="arabicPeriod"/>
            </a:pPr>
            <a:endParaRPr lang="is-IS" dirty="0"/>
          </a:p>
        </p:txBody>
      </p:sp>
    </p:spTree>
    <p:extLst>
      <p:ext uri="{BB962C8B-B14F-4D97-AF65-F5344CB8AC3E}">
        <p14:creationId xmlns:p14="http://schemas.microsoft.com/office/powerpoint/2010/main" val="6484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Þrumur og eldingar</a:t>
            </a:r>
            <a:endParaRPr lang="is-IS" dirty="0"/>
          </a:p>
        </p:txBody>
      </p:sp>
      <p:sp>
        <p:nvSpPr>
          <p:cNvPr id="3" name="Staðgengill efnis 2"/>
          <p:cNvSpPr>
            <a:spLocks noGrp="1"/>
          </p:cNvSpPr>
          <p:nvPr>
            <p:ph idx="1"/>
          </p:nvPr>
        </p:nvSpPr>
        <p:spPr/>
        <p:txBody>
          <a:bodyPr/>
          <a:lstStyle/>
          <a:p>
            <a:r>
              <a:rPr lang="is-IS" dirty="0" smtClean="0"/>
              <a:t>Þrumuveður myndast í skýjum sem rísa mjög hátt – loft stígur hratt upp í hita</a:t>
            </a:r>
          </a:p>
          <a:p>
            <a:r>
              <a:rPr lang="is-IS" dirty="0" smtClean="0"/>
              <a:t>Þegar </a:t>
            </a:r>
            <a:r>
              <a:rPr lang="is-IS" dirty="0" err="1" smtClean="0"/>
              <a:t>hlýtt</a:t>
            </a:r>
            <a:r>
              <a:rPr lang="is-IS" dirty="0" smtClean="0"/>
              <a:t> loft berst í kalt loft myndast rafspenna – </a:t>
            </a:r>
            <a:r>
              <a:rPr lang="is-IS" b="1" i="1" dirty="0" smtClean="0"/>
              <a:t>elding</a:t>
            </a:r>
          </a:p>
          <a:p>
            <a:endParaRPr lang="is-IS" b="1" i="1" dirty="0"/>
          </a:p>
          <a:p>
            <a:endParaRPr lang="is-IS" b="1" i="1" dirty="0" smtClean="0"/>
          </a:p>
          <a:p>
            <a:r>
              <a:rPr lang="is-IS" dirty="0" smtClean="0"/>
              <a:t>Eldingin hitar loftið næst sér svo mikið að </a:t>
            </a:r>
            <a:r>
              <a:rPr lang="is-IS" dirty="0" err="1" smtClean="0"/>
              <a:t>úr</a:t>
            </a:r>
            <a:r>
              <a:rPr lang="is-IS" dirty="0" smtClean="0"/>
              <a:t> verður </a:t>
            </a:r>
            <a:r>
              <a:rPr lang="is-IS" b="1" i="1" dirty="0" smtClean="0"/>
              <a:t>þruma</a:t>
            </a:r>
            <a:r>
              <a:rPr lang="is-IS" dirty="0" smtClean="0"/>
              <a:t> sem er sprenging</a:t>
            </a:r>
            <a:endParaRPr lang="is-I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405" y="3284984"/>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071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Ský</a:t>
            </a:r>
            <a:endParaRPr lang="is-IS" dirty="0"/>
          </a:p>
        </p:txBody>
      </p:sp>
      <p:sp>
        <p:nvSpPr>
          <p:cNvPr id="3" name="Staðgengill efnis 2"/>
          <p:cNvSpPr>
            <a:spLocks noGrp="1"/>
          </p:cNvSpPr>
          <p:nvPr>
            <p:ph idx="1"/>
          </p:nvPr>
        </p:nvSpPr>
        <p:spPr/>
        <p:txBody>
          <a:bodyPr>
            <a:normAutofit lnSpcReduction="10000"/>
          </a:bodyPr>
          <a:lstStyle/>
          <a:p>
            <a:r>
              <a:rPr lang="is-IS" dirty="0" smtClean="0"/>
              <a:t>Ský verða til við það að loft stígur og kólnar</a:t>
            </a:r>
          </a:p>
          <a:p>
            <a:r>
              <a:rPr lang="is-IS" dirty="0" smtClean="0"/>
              <a:t>Nær öll ský myndast í veðrahvolfinu</a:t>
            </a:r>
          </a:p>
          <a:p>
            <a:r>
              <a:rPr lang="is-IS" dirty="0" smtClean="0"/>
              <a:t>Ský eru flokkuð í </a:t>
            </a:r>
            <a:r>
              <a:rPr lang="is-IS" b="1" i="1" dirty="0" smtClean="0"/>
              <a:t>háský, miðský og lágský </a:t>
            </a:r>
            <a:r>
              <a:rPr lang="is-IS" dirty="0" smtClean="0"/>
              <a:t>eftir hæðinni á neðri hluta þeirra</a:t>
            </a:r>
          </a:p>
          <a:p>
            <a:r>
              <a:rPr lang="is-IS" dirty="0" smtClean="0"/>
              <a:t>Ský einnig flokkuð eftir útliti (sjá mynd </a:t>
            </a:r>
            <a:r>
              <a:rPr lang="is-IS" dirty="0" err="1" smtClean="0"/>
              <a:t>bls</a:t>
            </a:r>
            <a:r>
              <a:rPr lang="is-IS" dirty="0" smtClean="0"/>
              <a:t> 73)</a:t>
            </a:r>
          </a:p>
          <a:p>
            <a:endParaRPr lang="is-IS" dirty="0" smtClean="0"/>
          </a:p>
          <a:p>
            <a:r>
              <a:rPr lang="is-IS" dirty="0" smtClean="0"/>
              <a:t>Þessi mynd sýnir </a:t>
            </a:r>
          </a:p>
          <a:p>
            <a:pPr marL="0" indent="0">
              <a:buNone/>
            </a:pPr>
            <a:r>
              <a:rPr lang="is-IS" dirty="0" smtClean="0"/>
              <a:t>    háreist skúraský:</a:t>
            </a:r>
            <a:endParaRPr lang="is-IS" dirty="0"/>
          </a:p>
          <a:p>
            <a:endParaRPr lang="is-IS" dirty="0" smtClean="0"/>
          </a:p>
          <a:p>
            <a:pPr marL="0" indent="0">
              <a:buNone/>
            </a:pPr>
            <a:endParaRPr lang="is-IS" dirty="0" smtClean="0"/>
          </a:p>
          <a:p>
            <a:pPr marL="457200" lvl="1" indent="0">
              <a:buNone/>
            </a:pPr>
            <a:endParaRPr lang="is-I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293096"/>
            <a:ext cx="2880320" cy="176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63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Hringrás vatns</a:t>
            </a:r>
            <a:endParaRPr lang="is-IS" dirty="0"/>
          </a:p>
        </p:txBody>
      </p:sp>
      <p:sp>
        <p:nvSpPr>
          <p:cNvPr id="3" name="Staðgengill efnis 2"/>
          <p:cNvSpPr>
            <a:spLocks noGrp="1"/>
          </p:cNvSpPr>
          <p:nvPr>
            <p:ph idx="1"/>
          </p:nvPr>
        </p:nvSpPr>
        <p:spPr/>
        <p:txBody>
          <a:bodyPr>
            <a:normAutofit lnSpcReduction="10000"/>
          </a:bodyPr>
          <a:lstStyle/>
          <a:p>
            <a:r>
              <a:rPr lang="is-IS" b="1" i="1" dirty="0" smtClean="0"/>
              <a:t>Vatn</a:t>
            </a:r>
            <a:r>
              <a:rPr lang="is-IS" dirty="0" smtClean="0"/>
              <a:t> er mikilvægasta efnið á jörðinni og það er að finna í andrúmslofti, höfum, stöðuvötnum, ám, jöklum, í jarðvegi og enn neðar í </a:t>
            </a:r>
            <a:r>
              <a:rPr lang="is-IS" dirty="0" err="1" smtClean="0"/>
              <a:t>jörðu</a:t>
            </a:r>
            <a:r>
              <a:rPr lang="is-IS" dirty="0" smtClean="0"/>
              <a:t> sem grunnvatn</a:t>
            </a:r>
          </a:p>
          <a:p>
            <a:r>
              <a:rPr lang="is-IS" dirty="0" smtClean="0"/>
              <a:t>Vatn er í stöðugri hringrás (sjá mynd </a:t>
            </a:r>
            <a:r>
              <a:rPr lang="is-IS" dirty="0" err="1" smtClean="0"/>
              <a:t>bls</a:t>
            </a:r>
            <a:r>
              <a:rPr lang="is-IS" dirty="0" smtClean="0"/>
              <a:t> 75)</a:t>
            </a:r>
          </a:p>
          <a:p>
            <a:r>
              <a:rPr lang="is-IS" dirty="0" smtClean="0"/>
              <a:t>Vatn gufar upp, fellur sem úrkoma og berst með vindum</a:t>
            </a:r>
          </a:p>
          <a:p>
            <a:r>
              <a:rPr lang="is-IS" dirty="0" smtClean="0"/>
              <a:t>Við úrkomu rennur vatn í jarðveginn; hluti af því myndar </a:t>
            </a:r>
            <a:r>
              <a:rPr lang="is-IS" b="1" i="1" dirty="0" smtClean="0"/>
              <a:t>yfirborðsvatn </a:t>
            </a:r>
            <a:r>
              <a:rPr lang="is-IS" dirty="0" smtClean="0"/>
              <a:t>eða </a:t>
            </a:r>
            <a:r>
              <a:rPr lang="is-IS" b="1" i="1" dirty="0" smtClean="0"/>
              <a:t>grunnvatn</a:t>
            </a:r>
            <a:endParaRPr lang="is-IS" dirty="0" smtClean="0"/>
          </a:p>
          <a:p>
            <a:pPr marL="0" indent="0">
              <a:buNone/>
            </a:pPr>
            <a:endParaRPr lang="is-IS" dirty="0" smtClean="0"/>
          </a:p>
          <a:p>
            <a:endParaRPr lang="is-IS" dirty="0"/>
          </a:p>
        </p:txBody>
      </p:sp>
    </p:spTree>
    <p:extLst>
      <p:ext uri="{BB962C8B-B14F-4D97-AF65-F5344CB8AC3E}">
        <p14:creationId xmlns:p14="http://schemas.microsoft.com/office/powerpoint/2010/main" val="850390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Veðurfréttir</a:t>
            </a:r>
            <a:endParaRPr lang="is-IS" dirty="0"/>
          </a:p>
        </p:txBody>
      </p:sp>
      <p:sp>
        <p:nvSpPr>
          <p:cNvPr id="3" name="Staðgengill efnis 2"/>
          <p:cNvSpPr>
            <a:spLocks noGrp="1"/>
          </p:cNvSpPr>
          <p:nvPr>
            <p:ph idx="1"/>
          </p:nvPr>
        </p:nvSpPr>
        <p:spPr/>
        <p:txBody>
          <a:bodyPr>
            <a:normAutofit fontScale="85000" lnSpcReduction="10000"/>
          </a:bodyPr>
          <a:lstStyle/>
          <a:p>
            <a:r>
              <a:rPr lang="is-IS" b="1" i="1" dirty="0" smtClean="0"/>
              <a:t>Veðurkort</a:t>
            </a:r>
            <a:r>
              <a:rPr lang="is-IS" dirty="0" smtClean="0"/>
              <a:t> eru dæmi um þemakort og nauðsynlegt  er að kunna </a:t>
            </a:r>
            <a:r>
              <a:rPr lang="is-IS" smtClean="0"/>
              <a:t>veðurtáknin (tafla bls </a:t>
            </a:r>
            <a:r>
              <a:rPr lang="is-IS" dirty="0" smtClean="0"/>
              <a:t>76)</a:t>
            </a:r>
          </a:p>
          <a:p>
            <a:r>
              <a:rPr lang="is-IS" dirty="0" smtClean="0"/>
              <a:t>Veðurkort sýna t.d</a:t>
            </a:r>
            <a:r>
              <a:rPr lang="is-IS" smtClean="0"/>
              <a:t>. spár um </a:t>
            </a:r>
            <a:r>
              <a:rPr lang="is-IS" b="1" i="1" smtClean="0"/>
              <a:t>hitastig, skýjahulu, úrkomu og vind</a:t>
            </a:r>
          </a:p>
          <a:p>
            <a:r>
              <a:rPr lang="is-IS" smtClean="0"/>
              <a:t>Hitatölur eru sýndar sem rauðar eða bláar eftir því hvort það er hiti eða frost</a:t>
            </a:r>
          </a:p>
          <a:p>
            <a:r>
              <a:rPr lang="is-IS" smtClean="0"/>
              <a:t>Skýjahula táknar hversu mikið er af skýjum</a:t>
            </a:r>
          </a:p>
          <a:p>
            <a:r>
              <a:rPr lang="is-IS" smtClean="0"/>
              <a:t>Magn úrkomu er táknað með þéttleika úrkomutákna</a:t>
            </a:r>
          </a:p>
          <a:p>
            <a:r>
              <a:rPr lang="is-IS" smtClean="0"/>
              <a:t>Vindátt er táknuð með vindör sem sýnir úr hvaða átt vindurinn blæs (skoða vel mynd bls 76)</a:t>
            </a:r>
            <a:endParaRPr lang="is-IS" dirty="0" smtClean="0"/>
          </a:p>
          <a:p>
            <a:endParaRPr lang="is-IS" dirty="0"/>
          </a:p>
        </p:txBody>
      </p:sp>
    </p:spTree>
    <p:extLst>
      <p:ext uri="{BB962C8B-B14F-4D97-AF65-F5344CB8AC3E}">
        <p14:creationId xmlns:p14="http://schemas.microsoft.com/office/powerpoint/2010/main" val="3958018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Loftslag</a:t>
            </a:r>
            <a:endParaRPr lang="is-IS" dirty="0"/>
          </a:p>
        </p:txBody>
      </p:sp>
      <p:sp>
        <p:nvSpPr>
          <p:cNvPr id="3" name="Staðgengill efnis 2"/>
          <p:cNvSpPr>
            <a:spLocks noGrp="1"/>
          </p:cNvSpPr>
          <p:nvPr>
            <p:ph idx="1"/>
          </p:nvPr>
        </p:nvSpPr>
        <p:spPr/>
        <p:txBody>
          <a:bodyPr>
            <a:normAutofit fontScale="85000" lnSpcReduction="20000"/>
          </a:bodyPr>
          <a:lstStyle/>
          <a:p>
            <a:r>
              <a:rPr lang="is-IS" dirty="0" smtClean="0"/>
              <a:t>Jörðinni er skipt í fjögur loftslagsbelti eftir meðallofthita:</a:t>
            </a:r>
          </a:p>
          <a:p>
            <a:pPr marL="514350" indent="-514350">
              <a:buFont typeface="+mj-lt"/>
              <a:buAutoNum type="arabicPeriod"/>
            </a:pPr>
            <a:r>
              <a:rPr lang="is-IS" b="1" i="1" dirty="0" smtClean="0"/>
              <a:t>Kuldabeltið</a:t>
            </a:r>
          </a:p>
          <a:p>
            <a:pPr marL="514350" indent="-514350">
              <a:buFont typeface="+mj-lt"/>
              <a:buAutoNum type="arabicPeriod"/>
            </a:pPr>
            <a:r>
              <a:rPr lang="is-IS" b="1" i="1" dirty="0" smtClean="0"/>
              <a:t>Tempraða beltið</a:t>
            </a:r>
          </a:p>
          <a:p>
            <a:pPr marL="514350" indent="-514350">
              <a:buFont typeface="+mj-lt"/>
              <a:buAutoNum type="arabicPeriod"/>
            </a:pPr>
            <a:r>
              <a:rPr lang="is-IS" b="1" i="1" dirty="0" smtClean="0"/>
              <a:t>Heittempraða beltið</a:t>
            </a:r>
          </a:p>
          <a:p>
            <a:pPr marL="514350" indent="-514350">
              <a:buFont typeface="+mj-lt"/>
              <a:buAutoNum type="arabicPeriod"/>
            </a:pPr>
            <a:r>
              <a:rPr lang="is-IS" b="1" i="1" dirty="0" smtClean="0"/>
              <a:t>Hitabeltið</a:t>
            </a:r>
          </a:p>
          <a:p>
            <a:r>
              <a:rPr lang="is-IS" dirty="0" smtClean="0"/>
              <a:t>Hverju loftslagsbelti má síðan skipta í nokkra loftslagsflokka; </a:t>
            </a:r>
            <a:r>
              <a:rPr lang="is-IS" b="1" i="1" dirty="0" smtClean="0"/>
              <a:t>heimskauta-, stranda-, meginlands-, miðjarðarhafs-, steppu-, </a:t>
            </a:r>
            <a:r>
              <a:rPr lang="is-IS" b="1" i="1" dirty="0" err="1" smtClean="0"/>
              <a:t>savanna</a:t>
            </a:r>
            <a:r>
              <a:rPr lang="is-IS" b="1" i="1" dirty="0" smtClean="0"/>
              <a:t>-, eyðimerkur-, regnskóga- og háfjallaloftslag</a:t>
            </a:r>
          </a:p>
          <a:p>
            <a:r>
              <a:rPr lang="is-IS" dirty="0" smtClean="0"/>
              <a:t>Loftslagi </a:t>
            </a:r>
            <a:r>
              <a:rPr lang="is-IS" dirty="0" smtClean="0"/>
              <a:t>er lýst með línuriti (myndir </a:t>
            </a:r>
            <a:r>
              <a:rPr lang="is-IS" dirty="0" err="1" smtClean="0"/>
              <a:t>bls</a:t>
            </a:r>
            <a:r>
              <a:rPr lang="is-IS" dirty="0" smtClean="0"/>
              <a:t> 79)</a:t>
            </a:r>
            <a:endParaRPr lang="is-IS" dirty="0"/>
          </a:p>
        </p:txBody>
      </p:sp>
    </p:spTree>
    <p:extLst>
      <p:ext uri="{BB962C8B-B14F-4D97-AF65-F5344CB8AC3E}">
        <p14:creationId xmlns:p14="http://schemas.microsoft.com/office/powerpoint/2010/main" val="3729286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Gróðurfar</a:t>
            </a:r>
            <a:endParaRPr lang="is-IS" dirty="0"/>
          </a:p>
        </p:txBody>
      </p:sp>
      <p:sp>
        <p:nvSpPr>
          <p:cNvPr id="3" name="Staðgengill efnis 2"/>
          <p:cNvSpPr>
            <a:spLocks noGrp="1"/>
          </p:cNvSpPr>
          <p:nvPr>
            <p:ph idx="1"/>
          </p:nvPr>
        </p:nvSpPr>
        <p:spPr/>
        <p:txBody>
          <a:bodyPr>
            <a:normAutofit fontScale="92500"/>
          </a:bodyPr>
          <a:lstStyle/>
          <a:p>
            <a:r>
              <a:rPr lang="is-IS" b="1" i="1" dirty="0" smtClean="0"/>
              <a:t>Gróðurfar</a:t>
            </a:r>
            <a:r>
              <a:rPr lang="is-IS" dirty="0" smtClean="0"/>
              <a:t> </a:t>
            </a:r>
            <a:r>
              <a:rPr lang="is-IS" b="1" i="1" dirty="0" smtClean="0"/>
              <a:t>jarðar</a:t>
            </a:r>
            <a:r>
              <a:rPr lang="is-IS" dirty="0" smtClean="0"/>
              <a:t> einkennist af fjölbreytni </a:t>
            </a:r>
            <a:r>
              <a:rPr lang="is-IS" dirty="0" err="1" smtClean="0"/>
              <a:t>ólíkra</a:t>
            </a:r>
            <a:r>
              <a:rPr lang="is-IS" dirty="0" smtClean="0"/>
              <a:t> tegunda og ræðst af þáttum eins og </a:t>
            </a:r>
            <a:r>
              <a:rPr lang="is-IS" b="1" i="1" dirty="0" smtClean="0"/>
              <a:t>jarðvegi, hæð yfir </a:t>
            </a:r>
            <a:r>
              <a:rPr lang="is-IS" b="1" i="1" dirty="0" err="1" smtClean="0"/>
              <a:t>sjó</a:t>
            </a:r>
            <a:r>
              <a:rPr lang="is-IS" b="1" i="1" dirty="0" smtClean="0"/>
              <a:t> </a:t>
            </a:r>
            <a:r>
              <a:rPr lang="is-IS" b="1" i="1" smtClean="0"/>
              <a:t>og veðurfari </a:t>
            </a:r>
            <a:r>
              <a:rPr lang="is-IS" smtClean="0"/>
              <a:t>(þ.e. úrkomu, birtu og hitastigi)</a:t>
            </a:r>
          </a:p>
          <a:p>
            <a:r>
              <a:rPr lang="is-IS" b="1" i="1" smtClean="0"/>
              <a:t>Þurrlendi jarðar </a:t>
            </a:r>
            <a:r>
              <a:rPr lang="is-IS" smtClean="0"/>
              <a:t>er skipt í svæði eftir því hvaða gróður er þar mest áberandi</a:t>
            </a:r>
          </a:p>
          <a:p>
            <a:r>
              <a:rPr lang="is-IS" smtClean="0"/>
              <a:t>Plöntur sem gera sömu kröfur til umhverfisins mynda </a:t>
            </a:r>
            <a:r>
              <a:rPr lang="is-IS" b="1" i="1" smtClean="0"/>
              <a:t>gróðursamfélög</a:t>
            </a:r>
          </a:p>
          <a:p>
            <a:r>
              <a:rPr lang="is-IS" smtClean="0"/>
              <a:t>Víðáttumikil gróðursamfélög kallast </a:t>
            </a:r>
            <a:r>
              <a:rPr lang="is-IS" b="1" i="1" smtClean="0"/>
              <a:t>gróðurbelti</a:t>
            </a:r>
          </a:p>
          <a:p>
            <a:endParaRPr lang="is-IS" dirty="0" smtClean="0"/>
          </a:p>
        </p:txBody>
      </p:sp>
    </p:spTree>
    <p:extLst>
      <p:ext uri="{BB962C8B-B14F-4D97-AF65-F5344CB8AC3E}">
        <p14:creationId xmlns:p14="http://schemas.microsoft.com/office/powerpoint/2010/main" val="2591077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err="1" smtClean="0"/>
              <a:t>Gróðurbelti</a:t>
            </a:r>
            <a:endParaRPr lang="is-IS" dirty="0"/>
          </a:p>
        </p:txBody>
      </p:sp>
      <p:sp>
        <p:nvSpPr>
          <p:cNvPr id="3" name="Staðgengill efnis 2"/>
          <p:cNvSpPr>
            <a:spLocks noGrp="1"/>
          </p:cNvSpPr>
          <p:nvPr>
            <p:ph idx="1"/>
          </p:nvPr>
        </p:nvSpPr>
        <p:spPr/>
        <p:txBody>
          <a:bodyPr/>
          <a:lstStyle/>
          <a:p>
            <a:r>
              <a:rPr lang="is-IS" b="1" i="1" dirty="0" smtClean="0"/>
              <a:t>Freðmýri</a:t>
            </a:r>
          </a:p>
          <a:p>
            <a:pPr marL="0" indent="0">
              <a:buNone/>
            </a:pPr>
            <a:r>
              <a:rPr lang="is-IS" dirty="0" smtClean="0"/>
              <a:t> - nyrsta </a:t>
            </a:r>
            <a:r>
              <a:rPr lang="is-IS" dirty="0" err="1" smtClean="0"/>
              <a:t>gróðurbelti</a:t>
            </a:r>
            <a:r>
              <a:rPr lang="is-IS" dirty="0" smtClean="0"/>
              <a:t> jarðar</a:t>
            </a:r>
          </a:p>
          <a:p>
            <a:pPr marL="0" indent="0">
              <a:buNone/>
            </a:pPr>
            <a:r>
              <a:rPr lang="is-IS" dirty="0"/>
              <a:t> </a:t>
            </a:r>
            <a:r>
              <a:rPr lang="is-IS" dirty="0" smtClean="0"/>
              <a:t>- vetur kaldir og langir en sumur stutt</a:t>
            </a:r>
          </a:p>
          <a:p>
            <a:pPr marL="0" indent="0">
              <a:buNone/>
            </a:pPr>
            <a:r>
              <a:rPr lang="is-IS" dirty="0" smtClean="0"/>
              <a:t> - á sumrin þiðnar efsta lagið af jarðveginum	svo landið verður blautt og miklar </a:t>
            </a:r>
            <a:r>
              <a:rPr lang="is-IS" dirty="0" err="1" smtClean="0"/>
              <a:t>mýrar</a:t>
            </a:r>
            <a:r>
              <a:rPr lang="is-IS" dirty="0" smtClean="0"/>
              <a:t> myndast</a:t>
            </a:r>
          </a:p>
          <a:p>
            <a:pPr marL="0" indent="0">
              <a:buNone/>
            </a:pPr>
            <a:r>
              <a:rPr lang="is-IS" dirty="0" smtClean="0"/>
              <a:t> - trjálaust svæði</a:t>
            </a:r>
          </a:p>
        </p:txBody>
      </p:sp>
    </p:spTree>
    <p:extLst>
      <p:ext uri="{BB962C8B-B14F-4D97-AF65-F5344CB8AC3E}">
        <p14:creationId xmlns:p14="http://schemas.microsoft.com/office/powerpoint/2010/main" val="3651691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err="1" smtClean="0"/>
              <a:t>Gróðurbelti</a:t>
            </a:r>
            <a:endParaRPr lang="is-IS" dirty="0"/>
          </a:p>
        </p:txBody>
      </p:sp>
      <p:sp>
        <p:nvSpPr>
          <p:cNvPr id="3" name="Staðgengill efnis 2"/>
          <p:cNvSpPr>
            <a:spLocks noGrp="1"/>
          </p:cNvSpPr>
          <p:nvPr>
            <p:ph idx="1"/>
          </p:nvPr>
        </p:nvSpPr>
        <p:spPr/>
        <p:txBody>
          <a:bodyPr>
            <a:normAutofit fontScale="77500" lnSpcReduction="20000"/>
          </a:bodyPr>
          <a:lstStyle/>
          <a:p>
            <a:r>
              <a:rPr lang="is-IS" b="1" i="1" dirty="0" smtClean="0"/>
              <a:t>Skógar</a:t>
            </a:r>
          </a:p>
          <a:p>
            <a:pPr marL="0" indent="0">
              <a:buNone/>
            </a:pPr>
            <a:r>
              <a:rPr lang="is-IS" b="1" i="1" dirty="0"/>
              <a:t>	</a:t>
            </a:r>
            <a:r>
              <a:rPr lang="is-IS" b="1" i="1" dirty="0" smtClean="0"/>
              <a:t>- </a:t>
            </a:r>
            <a:r>
              <a:rPr lang="is-IS" dirty="0" smtClean="0"/>
              <a:t>um þriðjungur af þurrlendi jarðar er þakinn skógi sem 	skipt er í :</a:t>
            </a:r>
          </a:p>
          <a:p>
            <a:pPr marL="514350" indent="-514350">
              <a:buFont typeface="+mj-lt"/>
              <a:buAutoNum type="arabicPeriod"/>
            </a:pPr>
            <a:r>
              <a:rPr lang="is-IS" b="1" i="1" dirty="0" smtClean="0"/>
              <a:t>Barrskóga</a:t>
            </a:r>
          </a:p>
          <a:p>
            <a:pPr marL="857250" lvl="1" indent="-457200">
              <a:buFontTx/>
              <a:buChar char="-"/>
            </a:pPr>
            <a:r>
              <a:rPr lang="is-IS" dirty="0" smtClean="0"/>
              <a:t>Á svæðum kringum </a:t>
            </a:r>
            <a:r>
              <a:rPr lang="is-IS" dirty="0" err="1" smtClean="0"/>
              <a:t>norðurpól</a:t>
            </a:r>
            <a:r>
              <a:rPr lang="is-IS" dirty="0" smtClean="0"/>
              <a:t> þar sem vetur eru kaldir og</a:t>
            </a:r>
          </a:p>
          <a:p>
            <a:pPr marL="400050" lvl="1" indent="0">
              <a:buNone/>
            </a:pPr>
            <a:r>
              <a:rPr lang="is-IS" dirty="0" smtClean="0"/>
              <a:t>snjóþungir, einkennisgróður er barrtré</a:t>
            </a:r>
            <a:endParaRPr lang="is-IS" b="1" i="1" dirty="0" smtClean="0"/>
          </a:p>
          <a:p>
            <a:pPr marL="514350" indent="-514350">
              <a:buFont typeface="+mj-lt"/>
              <a:buAutoNum type="arabicPeriod"/>
            </a:pPr>
            <a:r>
              <a:rPr lang="is-IS" b="1" i="1" dirty="0" smtClean="0"/>
              <a:t>Laufskóga</a:t>
            </a:r>
          </a:p>
          <a:p>
            <a:pPr marL="400050" lvl="1" indent="0">
              <a:buNone/>
            </a:pPr>
            <a:r>
              <a:rPr lang="is-IS" b="1" i="1" dirty="0" smtClean="0"/>
              <a:t>- </a:t>
            </a:r>
            <a:r>
              <a:rPr lang="is-IS" dirty="0" smtClean="0"/>
              <a:t>Loftslag temprað og lauftré eru ríkjandi</a:t>
            </a:r>
            <a:endParaRPr lang="is-IS" b="1" i="1" dirty="0" smtClean="0"/>
          </a:p>
          <a:p>
            <a:pPr marL="514350" indent="-514350">
              <a:buFont typeface="+mj-lt"/>
              <a:buAutoNum type="arabicPeriod"/>
            </a:pPr>
            <a:r>
              <a:rPr lang="is-IS" b="1" i="1" dirty="0" smtClean="0"/>
              <a:t>Hitabeltisregnskóga</a:t>
            </a:r>
          </a:p>
          <a:p>
            <a:pPr marL="0" indent="0">
              <a:buNone/>
            </a:pPr>
            <a:r>
              <a:rPr lang="is-IS" b="1" i="1" dirty="0" smtClean="0"/>
              <a:t>    </a:t>
            </a:r>
            <a:r>
              <a:rPr lang="is-IS" dirty="0" smtClean="0"/>
              <a:t>- í hitabeltinu á svæðum við miðbaug þar sem mikill hiti og </a:t>
            </a:r>
          </a:p>
          <a:p>
            <a:pPr marL="0" indent="0">
              <a:buNone/>
            </a:pPr>
            <a:r>
              <a:rPr lang="is-IS" b="1" i="1" dirty="0"/>
              <a:t> </a:t>
            </a:r>
            <a:r>
              <a:rPr lang="is-IS" b="1" i="1" dirty="0" smtClean="0"/>
              <a:t>     </a:t>
            </a:r>
            <a:r>
              <a:rPr lang="is-IS" dirty="0" smtClean="0"/>
              <a:t>úrkoma er allt árið um kring, margar tegundir af dýrum og </a:t>
            </a:r>
          </a:p>
          <a:p>
            <a:pPr marL="0" indent="0">
              <a:buNone/>
            </a:pPr>
            <a:r>
              <a:rPr lang="is-IS" b="1" i="1" dirty="0"/>
              <a:t> </a:t>
            </a:r>
            <a:r>
              <a:rPr lang="is-IS" b="1" i="1" dirty="0" smtClean="0"/>
              <a:t>     </a:t>
            </a:r>
            <a:r>
              <a:rPr lang="is-IS" dirty="0" smtClean="0"/>
              <a:t>plöntum</a:t>
            </a:r>
            <a:endParaRPr lang="is-IS" b="1" i="1" dirty="0" smtClean="0"/>
          </a:p>
          <a:p>
            <a:pPr marL="0" indent="0">
              <a:buNone/>
            </a:pPr>
            <a:endParaRPr lang="is-IS" b="1" i="1" dirty="0"/>
          </a:p>
        </p:txBody>
      </p:sp>
    </p:spTree>
    <p:extLst>
      <p:ext uri="{BB962C8B-B14F-4D97-AF65-F5344CB8AC3E}">
        <p14:creationId xmlns:p14="http://schemas.microsoft.com/office/powerpoint/2010/main" val="7695944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Skógar</a:t>
            </a:r>
            <a:endParaRPr lang="is-IS" dirty="0"/>
          </a:p>
        </p:txBody>
      </p:sp>
      <p:sp>
        <p:nvSpPr>
          <p:cNvPr id="3" name="Staðgengill efnis 2"/>
          <p:cNvSpPr>
            <a:spLocks noGrp="1"/>
          </p:cNvSpPr>
          <p:nvPr>
            <p:ph idx="1"/>
          </p:nvPr>
        </p:nvSpPr>
        <p:spPr/>
        <p:txBody>
          <a:bodyPr/>
          <a:lstStyle/>
          <a:p>
            <a:endParaRPr lang="is-I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2632" y="3284984"/>
            <a:ext cx="2019995" cy="268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1803453"/>
            <a:ext cx="27686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3885141"/>
            <a:ext cx="304833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889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Lagskipting lofthjúpsins</a:t>
            </a:r>
            <a:endParaRPr lang="is-IS"/>
          </a:p>
        </p:txBody>
      </p:sp>
      <p:sp>
        <p:nvSpPr>
          <p:cNvPr id="3" name="Staðgengill efnis 2"/>
          <p:cNvSpPr>
            <a:spLocks noGrp="1"/>
          </p:cNvSpPr>
          <p:nvPr>
            <p:ph idx="1"/>
          </p:nvPr>
        </p:nvSpPr>
        <p:spPr/>
        <p:txBody>
          <a:bodyPr/>
          <a:lstStyle/>
          <a:p>
            <a:r>
              <a:rPr lang="is-IS" dirty="0" smtClean="0"/>
              <a:t>Lofthjúpurinn skiptist í fjögur lög:</a:t>
            </a:r>
          </a:p>
          <a:p>
            <a:pPr marL="0" indent="0">
              <a:buNone/>
            </a:pPr>
            <a:r>
              <a:rPr lang="is-IS" b="1" i="1" dirty="0" smtClean="0"/>
              <a:t>	- veðrahvolf </a:t>
            </a:r>
            <a:r>
              <a:rPr lang="is-IS" dirty="0" smtClean="0"/>
              <a:t> (veður)</a:t>
            </a:r>
            <a:endParaRPr lang="is-IS" b="1" i="1" dirty="0" smtClean="0"/>
          </a:p>
          <a:p>
            <a:pPr marL="0" indent="0">
              <a:buNone/>
            </a:pPr>
            <a:r>
              <a:rPr lang="is-IS" b="1" i="1" dirty="0"/>
              <a:t>	</a:t>
            </a:r>
            <a:r>
              <a:rPr lang="is-IS" b="1" i="1" dirty="0" smtClean="0"/>
              <a:t>- heiðhvolf  </a:t>
            </a:r>
            <a:r>
              <a:rPr lang="is-IS" dirty="0" smtClean="0"/>
              <a:t>(ósonlagið)</a:t>
            </a:r>
            <a:endParaRPr lang="is-IS" b="1" i="1" dirty="0" smtClean="0"/>
          </a:p>
          <a:p>
            <a:pPr marL="0" indent="0">
              <a:buNone/>
            </a:pPr>
            <a:r>
              <a:rPr lang="is-IS" b="1" i="1" dirty="0"/>
              <a:t>	</a:t>
            </a:r>
            <a:r>
              <a:rPr lang="is-IS" b="1" i="1" dirty="0" smtClean="0"/>
              <a:t>- miðhvolf  </a:t>
            </a:r>
            <a:r>
              <a:rPr lang="is-IS" dirty="0" smtClean="0"/>
              <a:t>(lofsteinar brenna þar upp)</a:t>
            </a:r>
            <a:endParaRPr lang="is-IS" b="1" i="1" dirty="0" smtClean="0"/>
          </a:p>
          <a:p>
            <a:pPr marL="0" indent="0">
              <a:buNone/>
            </a:pPr>
            <a:r>
              <a:rPr lang="is-IS" b="1" i="1" dirty="0"/>
              <a:t>	</a:t>
            </a:r>
            <a:r>
              <a:rPr lang="is-IS" b="1" i="1" dirty="0" smtClean="0"/>
              <a:t>- hitahvolf  </a:t>
            </a:r>
            <a:r>
              <a:rPr lang="is-IS" dirty="0" smtClean="0"/>
              <a:t>(norðurljósin/útvarpsbylgjur)</a:t>
            </a:r>
          </a:p>
          <a:p>
            <a:pPr marL="0" indent="0">
              <a:buNone/>
            </a:pPr>
            <a:endParaRPr lang="is-IS" b="1" i="1" dirty="0" smtClean="0"/>
          </a:p>
          <a:p>
            <a:r>
              <a:rPr lang="is-IS" dirty="0" smtClean="0"/>
              <a:t>Hvert lag hefur sín einkenni (skoða vel bls. 60)</a:t>
            </a:r>
          </a:p>
        </p:txBody>
      </p:sp>
    </p:spTree>
    <p:extLst>
      <p:ext uri="{BB962C8B-B14F-4D97-AF65-F5344CB8AC3E}">
        <p14:creationId xmlns:p14="http://schemas.microsoft.com/office/powerpoint/2010/main" val="1977670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err="1" smtClean="0"/>
              <a:t>Gróðurbelti</a:t>
            </a:r>
            <a:endParaRPr lang="is-IS" dirty="0"/>
          </a:p>
        </p:txBody>
      </p:sp>
      <p:sp>
        <p:nvSpPr>
          <p:cNvPr id="3" name="Staðgengill efnis 2"/>
          <p:cNvSpPr>
            <a:spLocks noGrp="1"/>
          </p:cNvSpPr>
          <p:nvPr>
            <p:ph idx="1"/>
          </p:nvPr>
        </p:nvSpPr>
        <p:spPr/>
        <p:txBody>
          <a:bodyPr>
            <a:normAutofit fontScale="85000" lnSpcReduction="20000"/>
          </a:bodyPr>
          <a:lstStyle/>
          <a:p>
            <a:r>
              <a:rPr lang="is-IS" b="1" i="1" dirty="0" smtClean="0"/>
              <a:t>Grassléttur</a:t>
            </a:r>
          </a:p>
          <a:p>
            <a:pPr marL="0" indent="0">
              <a:buNone/>
            </a:pPr>
            <a:r>
              <a:rPr lang="is-IS" b="1" i="1" dirty="0"/>
              <a:t>	</a:t>
            </a:r>
            <a:r>
              <a:rPr lang="is-IS" b="1" i="1" dirty="0" smtClean="0"/>
              <a:t>- </a:t>
            </a:r>
            <a:r>
              <a:rPr lang="is-IS" dirty="0" smtClean="0"/>
              <a:t>hafa myndast þar sem loftslag er of þurrt til að       skógar geti vaxið og of rakt fyrir 	myndun eyðimarka</a:t>
            </a:r>
          </a:p>
          <a:p>
            <a:pPr marL="0" indent="0">
              <a:buNone/>
            </a:pPr>
            <a:r>
              <a:rPr lang="is-IS" b="1" i="1" dirty="0"/>
              <a:t>	</a:t>
            </a:r>
            <a:r>
              <a:rPr lang="is-IS" b="1" i="1" dirty="0" smtClean="0"/>
              <a:t>- </a:t>
            </a:r>
            <a:r>
              <a:rPr lang="is-IS" dirty="0" err="1" smtClean="0"/>
              <a:t>þær</a:t>
            </a:r>
            <a:r>
              <a:rPr lang="is-IS" dirty="0" smtClean="0"/>
              <a:t> eru að finna í tempraða beltinu og 	hitabeltinu</a:t>
            </a:r>
          </a:p>
          <a:p>
            <a:pPr marL="0" indent="0">
              <a:buNone/>
            </a:pPr>
            <a:r>
              <a:rPr lang="is-IS" b="1" i="1" dirty="0"/>
              <a:t>	</a:t>
            </a:r>
            <a:r>
              <a:rPr lang="is-IS" b="1" i="1" dirty="0" smtClean="0"/>
              <a:t>- </a:t>
            </a:r>
            <a:r>
              <a:rPr lang="is-IS" dirty="0" smtClean="0"/>
              <a:t>skiptast í tvær tegundir:</a:t>
            </a:r>
          </a:p>
          <a:p>
            <a:pPr marL="514350" indent="-514350">
              <a:buFont typeface="+mj-lt"/>
              <a:buAutoNum type="arabicPeriod"/>
            </a:pPr>
            <a:r>
              <a:rPr lang="is-IS" b="1" i="1" dirty="0" smtClean="0"/>
              <a:t>Steppu</a:t>
            </a:r>
          </a:p>
          <a:p>
            <a:pPr marL="0" indent="0">
              <a:buNone/>
            </a:pPr>
            <a:r>
              <a:rPr lang="is-IS" b="1" i="1" dirty="0" smtClean="0"/>
              <a:t>      - </a:t>
            </a:r>
            <a:r>
              <a:rPr lang="is-IS" dirty="0" smtClean="0"/>
              <a:t>stór flatlend svæði með grasi og nær engin tré</a:t>
            </a:r>
          </a:p>
          <a:p>
            <a:pPr marL="514350" indent="-514350">
              <a:buAutoNum type="arabicPeriod" startAt="2"/>
            </a:pPr>
            <a:r>
              <a:rPr lang="is-IS" b="1" i="1" dirty="0" err="1" smtClean="0"/>
              <a:t>Savanna</a:t>
            </a:r>
            <a:endParaRPr lang="is-IS" b="1" i="1" dirty="0" smtClean="0"/>
          </a:p>
          <a:p>
            <a:pPr marL="0" indent="0">
              <a:buNone/>
            </a:pPr>
            <a:r>
              <a:rPr lang="is-IS" b="1" i="1" dirty="0"/>
              <a:t> </a:t>
            </a:r>
            <a:r>
              <a:rPr lang="is-IS" b="1" i="1" dirty="0" smtClean="0"/>
              <a:t>    - </a:t>
            </a:r>
            <a:r>
              <a:rPr lang="is-IS" dirty="0" smtClean="0"/>
              <a:t>í hitabeltinu þar sem er slétt graslendi </a:t>
            </a:r>
            <a:r>
              <a:rPr lang="is-IS" dirty="0" err="1" smtClean="0"/>
              <a:t>þó</a:t>
            </a:r>
            <a:r>
              <a:rPr lang="is-IS" dirty="0" smtClean="0"/>
              <a:t> með                        </a:t>
            </a:r>
            <a:r>
              <a:rPr lang="is-IS" dirty="0"/>
              <a:t> </a:t>
            </a:r>
            <a:r>
              <a:rPr lang="is-IS" dirty="0" smtClean="0"/>
              <a:t>   runnum eða stöku trjám á víð og dreif, algengir í Afríku</a:t>
            </a:r>
            <a:endParaRPr lang="is-IS" b="1" i="1" dirty="0" smtClean="0"/>
          </a:p>
          <a:p>
            <a:pPr marL="0" indent="0">
              <a:buNone/>
            </a:pPr>
            <a:endParaRPr lang="is-IS" b="1" i="1" dirty="0"/>
          </a:p>
        </p:txBody>
      </p:sp>
    </p:spTree>
    <p:extLst>
      <p:ext uri="{BB962C8B-B14F-4D97-AF65-F5344CB8AC3E}">
        <p14:creationId xmlns:p14="http://schemas.microsoft.com/office/powerpoint/2010/main" val="2567767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err="1" smtClean="0"/>
              <a:t>Gróðurbelti</a:t>
            </a:r>
            <a:endParaRPr lang="is-IS" dirty="0"/>
          </a:p>
        </p:txBody>
      </p:sp>
      <p:sp>
        <p:nvSpPr>
          <p:cNvPr id="3" name="Staðgengill efnis 2"/>
          <p:cNvSpPr>
            <a:spLocks noGrp="1"/>
          </p:cNvSpPr>
          <p:nvPr>
            <p:ph idx="1"/>
          </p:nvPr>
        </p:nvSpPr>
        <p:spPr/>
        <p:txBody>
          <a:bodyPr>
            <a:normAutofit fontScale="92500" lnSpcReduction="20000"/>
          </a:bodyPr>
          <a:lstStyle/>
          <a:p>
            <a:r>
              <a:rPr lang="is-IS" b="1" i="1" dirty="0" smtClean="0"/>
              <a:t>Eyðimerkur</a:t>
            </a:r>
          </a:p>
          <a:p>
            <a:pPr lvl="1"/>
            <a:r>
              <a:rPr lang="is-IS" dirty="0" smtClean="0"/>
              <a:t>Þurrt svæði þar sem ekkert getur vaxið</a:t>
            </a:r>
          </a:p>
          <a:p>
            <a:pPr lvl="1"/>
            <a:r>
              <a:rPr lang="is-IS" dirty="0" smtClean="0"/>
              <a:t>Uppgufun meiri en úrkoma</a:t>
            </a:r>
          </a:p>
          <a:p>
            <a:pPr lvl="1"/>
            <a:r>
              <a:rPr lang="is-IS" dirty="0" smtClean="0"/>
              <a:t>Stærsta í heimi er </a:t>
            </a:r>
            <a:r>
              <a:rPr lang="is-IS" b="1" i="1" dirty="0" err="1" smtClean="0"/>
              <a:t>Sahara</a:t>
            </a:r>
            <a:r>
              <a:rPr lang="is-IS" b="1" i="1" dirty="0" smtClean="0"/>
              <a:t> </a:t>
            </a:r>
            <a:r>
              <a:rPr lang="is-IS" dirty="0" smtClean="0"/>
              <a:t>í </a:t>
            </a:r>
            <a:r>
              <a:rPr lang="is-IS" dirty="0" err="1" smtClean="0"/>
              <a:t>Norður-Afríku</a:t>
            </a:r>
            <a:endParaRPr lang="is-IS" dirty="0" smtClean="0"/>
          </a:p>
          <a:p>
            <a:pPr lvl="1"/>
            <a:r>
              <a:rPr lang="is-IS" b="1" i="1" dirty="0" smtClean="0"/>
              <a:t>Skýjahula er lítil </a:t>
            </a:r>
            <a:r>
              <a:rPr lang="is-IS" dirty="0" smtClean="0"/>
              <a:t>og því er hiti óbærilegur á daginn vegna inngeislunar sólar en á nóttinni getur orðið mjög kalt vegna </a:t>
            </a:r>
            <a:r>
              <a:rPr lang="is-IS" dirty="0" err="1" smtClean="0"/>
              <a:t>útgeislunar</a:t>
            </a:r>
            <a:r>
              <a:rPr lang="is-IS" dirty="0" smtClean="0"/>
              <a:t> </a:t>
            </a:r>
          </a:p>
          <a:p>
            <a:pPr lvl="1"/>
            <a:r>
              <a:rPr lang="is-IS" dirty="0" smtClean="0"/>
              <a:t>Plöntur eins og </a:t>
            </a:r>
            <a:r>
              <a:rPr lang="is-IS" b="1" i="1" dirty="0"/>
              <a:t>k</a:t>
            </a:r>
            <a:r>
              <a:rPr lang="is-IS" b="1" i="1" dirty="0" smtClean="0"/>
              <a:t>aktus og </a:t>
            </a:r>
            <a:r>
              <a:rPr lang="is-IS" b="1" i="1" dirty="0"/>
              <a:t>p</a:t>
            </a:r>
            <a:r>
              <a:rPr lang="is-IS" b="1" i="1" dirty="0" smtClean="0"/>
              <a:t>álmatré </a:t>
            </a:r>
            <a:r>
              <a:rPr lang="is-IS" dirty="0" smtClean="0"/>
              <a:t>hafa aðlagast þurrki og geta lifað á þeim stöðum</a:t>
            </a:r>
          </a:p>
          <a:p>
            <a:pPr lvl="1"/>
            <a:r>
              <a:rPr lang="is-IS" dirty="0" smtClean="0"/>
              <a:t>Dýr eins og </a:t>
            </a:r>
            <a:r>
              <a:rPr lang="is-IS" b="1" i="1" dirty="0"/>
              <a:t>ú</a:t>
            </a:r>
            <a:r>
              <a:rPr lang="is-IS" b="1" i="1" dirty="0" smtClean="0"/>
              <a:t>lfaldar</a:t>
            </a:r>
            <a:r>
              <a:rPr lang="is-IS" dirty="0" smtClean="0"/>
              <a:t> </a:t>
            </a:r>
            <a:r>
              <a:rPr lang="is-IS" dirty="0" smtClean="0"/>
              <a:t>sem þola miklar hitabreytingar hafa aðlagast eyðimerkurlífinu</a:t>
            </a:r>
          </a:p>
          <a:p>
            <a:pPr lvl="1"/>
            <a:endParaRPr lang="is-IS" dirty="0"/>
          </a:p>
        </p:txBody>
      </p:sp>
    </p:spTree>
    <p:extLst>
      <p:ext uri="{BB962C8B-B14F-4D97-AF65-F5344CB8AC3E}">
        <p14:creationId xmlns:p14="http://schemas.microsoft.com/office/powerpoint/2010/main" val="5931530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Eyðimörkin </a:t>
            </a:r>
            <a:r>
              <a:rPr lang="is-IS" dirty="0" err="1" smtClean="0"/>
              <a:t>Sahara</a:t>
            </a:r>
            <a:endParaRPr lang="is-IS" dirty="0"/>
          </a:p>
        </p:txBody>
      </p:sp>
      <p:sp>
        <p:nvSpPr>
          <p:cNvPr id="3" name="Staðgengill efnis 2"/>
          <p:cNvSpPr>
            <a:spLocks noGrp="1"/>
          </p:cNvSpPr>
          <p:nvPr>
            <p:ph idx="1"/>
          </p:nvPr>
        </p:nvSpPr>
        <p:spPr/>
        <p:txBody>
          <a:bodyPr/>
          <a:lstStyle/>
          <a:p>
            <a:endParaRPr lang="is-I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041750"/>
            <a:ext cx="449906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759211"/>
            <a:ext cx="3545680" cy="2565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642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Lagskipting lofthjúpsins</a:t>
            </a:r>
            <a:endParaRPr lang="is-IS" dirty="0"/>
          </a:p>
        </p:txBody>
      </p:sp>
      <p:sp>
        <p:nvSpPr>
          <p:cNvPr id="3" name="Staðgengill efnis 2"/>
          <p:cNvSpPr>
            <a:spLocks noGrp="1"/>
          </p:cNvSpPr>
          <p:nvPr>
            <p:ph idx="1"/>
          </p:nvPr>
        </p:nvSpPr>
        <p:spPr/>
        <p:txBody>
          <a:bodyPr/>
          <a:lstStyle/>
          <a:p>
            <a:endParaRPr lang="is-I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484784"/>
            <a:ext cx="504056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114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Norðurljósin í Reykjavík</a:t>
            </a:r>
            <a:endParaRPr lang="is-IS" dirty="0"/>
          </a:p>
        </p:txBody>
      </p:sp>
      <p:sp>
        <p:nvSpPr>
          <p:cNvPr id="3" name="Staðgengill efnis 2"/>
          <p:cNvSpPr>
            <a:spLocks noGrp="1"/>
          </p:cNvSpPr>
          <p:nvPr>
            <p:ph idx="1"/>
          </p:nvPr>
        </p:nvSpPr>
        <p:spPr/>
        <p:txBody>
          <a:bodyPr/>
          <a:lstStyle/>
          <a:p>
            <a:endParaRPr lang="is-I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28800"/>
            <a:ext cx="799288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850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Efnin í lofthjúpnum</a:t>
            </a:r>
            <a:endParaRPr lang="is-IS" dirty="0"/>
          </a:p>
        </p:txBody>
      </p:sp>
      <p:sp>
        <p:nvSpPr>
          <p:cNvPr id="3" name="Staðgengill efnis 2"/>
          <p:cNvSpPr>
            <a:spLocks noGrp="1"/>
          </p:cNvSpPr>
          <p:nvPr>
            <p:ph idx="1"/>
          </p:nvPr>
        </p:nvSpPr>
        <p:spPr/>
        <p:txBody>
          <a:bodyPr>
            <a:normAutofit fontScale="92500" lnSpcReduction="10000"/>
          </a:bodyPr>
          <a:lstStyle/>
          <a:p>
            <a:r>
              <a:rPr lang="is-IS" dirty="0" smtClean="0"/>
              <a:t>Lofthjúpurinn (gufuhvolfið) er samsett </a:t>
            </a:r>
            <a:r>
              <a:rPr lang="is-IS" dirty="0" err="1" smtClean="0"/>
              <a:t>úr</a:t>
            </a:r>
            <a:r>
              <a:rPr lang="is-IS" dirty="0" smtClean="0"/>
              <a:t> þremur lofttegundum og vatnsgufum</a:t>
            </a:r>
          </a:p>
          <a:p>
            <a:r>
              <a:rPr lang="is-IS" dirty="0" smtClean="0"/>
              <a:t>Lofttegundirnar eru:</a:t>
            </a:r>
          </a:p>
          <a:p>
            <a:pPr marL="0" indent="0">
              <a:buNone/>
            </a:pPr>
            <a:r>
              <a:rPr lang="is-IS" dirty="0"/>
              <a:t>	</a:t>
            </a:r>
            <a:r>
              <a:rPr lang="is-IS" dirty="0" smtClean="0"/>
              <a:t>- </a:t>
            </a:r>
            <a:r>
              <a:rPr lang="is-IS" dirty="0"/>
              <a:t>k</a:t>
            </a:r>
            <a:r>
              <a:rPr lang="is-IS" dirty="0" smtClean="0"/>
              <a:t>öfnunarefni (78%)</a:t>
            </a:r>
          </a:p>
          <a:p>
            <a:pPr marL="0" indent="0">
              <a:buNone/>
            </a:pPr>
            <a:r>
              <a:rPr lang="is-IS" dirty="0"/>
              <a:t>	</a:t>
            </a:r>
            <a:r>
              <a:rPr lang="is-IS" dirty="0" smtClean="0"/>
              <a:t>- súrefni (21%)</a:t>
            </a:r>
          </a:p>
          <a:p>
            <a:pPr marL="0" indent="0">
              <a:buNone/>
            </a:pPr>
            <a:r>
              <a:rPr lang="is-IS" dirty="0"/>
              <a:t>	</a:t>
            </a:r>
            <a:r>
              <a:rPr lang="is-IS" dirty="0" smtClean="0"/>
              <a:t>- </a:t>
            </a:r>
            <a:r>
              <a:rPr lang="is-IS" dirty="0"/>
              <a:t>a</a:t>
            </a:r>
            <a:r>
              <a:rPr lang="is-IS" dirty="0" smtClean="0"/>
              <a:t>rgon (1%)</a:t>
            </a:r>
          </a:p>
          <a:p>
            <a:r>
              <a:rPr lang="is-IS" dirty="0" smtClean="0"/>
              <a:t>Magn vatnsgufu í loftinu er breytilegt eftir hitastigi en </a:t>
            </a:r>
            <a:r>
              <a:rPr lang="is-IS" dirty="0" err="1" smtClean="0"/>
              <a:t>hlýtt</a:t>
            </a:r>
            <a:r>
              <a:rPr lang="is-IS" dirty="0" smtClean="0"/>
              <a:t> loft getur geymt meiri raka en kalt</a:t>
            </a:r>
            <a:endParaRPr lang="is-IS" dirty="0"/>
          </a:p>
        </p:txBody>
      </p:sp>
    </p:spTree>
    <p:extLst>
      <p:ext uri="{BB962C8B-B14F-4D97-AF65-F5344CB8AC3E}">
        <p14:creationId xmlns:p14="http://schemas.microsoft.com/office/powerpoint/2010/main" val="774227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Ósonlagið</a:t>
            </a:r>
            <a:endParaRPr lang="is-IS" dirty="0"/>
          </a:p>
        </p:txBody>
      </p:sp>
      <p:sp>
        <p:nvSpPr>
          <p:cNvPr id="3" name="Staðgengill efnis 2"/>
          <p:cNvSpPr>
            <a:spLocks noGrp="1"/>
          </p:cNvSpPr>
          <p:nvPr>
            <p:ph idx="1"/>
          </p:nvPr>
        </p:nvSpPr>
        <p:spPr/>
        <p:txBody>
          <a:bodyPr/>
          <a:lstStyle/>
          <a:p>
            <a:r>
              <a:rPr lang="is-IS" dirty="0" smtClean="0"/>
              <a:t>Er í 15-30 km hæð en þar er þéttleiki ósons meiri en annars staðar í andrúmsloftinu</a:t>
            </a:r>
          </a:p>
          <a:p>
            <a:r>
              <a:rPr lang="is-IS" dirty="0" smtClean="0"/>
              <a:t>Óson síar í burtu megnið af útfjólubláum geislum frá sólinni en þeir eru skaðlegir öllu lífi</a:t>
            </a:r>
          </a:p>
          <a:p>
            <a:endParaRPr lang="is-I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295775"/>
            <a:ext cx="26384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3861048"/>
            <a:ext cx="2520280" cy="213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674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Orkan í lofthjúpnum</a:t>
            </a:r>
            <a:endParaRPr lang="is-IS" dirty="0"/>
          </a:p>
        </p:txBody>
      </p:sp>
      <p:sp>
        <p:nvSpPr>
          <p:cNvPr id="3" name="Staðgengill efnis 2"/>
          <p:cNvSpPr>
            <a:spLocks noGrp="1"/>
          </p:cNvSpPr>
          <p:nvPr>
            <p:ph idx="1"/>
          </p:nvPr>
        </p:nvSpPr>
        <p:spPr/>
        <p:txBody>
          <a:bodyPr/>
          <a:lstStyle/>
          <a:p>
            <a:r>
              <a:rPr lang="is-IS" dirty="0" smtClean="0"/>
              <a:t>Orkan sem drífur veðrakerfin í lofthjúpnum kemur frá sólinni</a:t>
            </a:r>
          </a:p>
          <a:p>
            <a:r>
              <a:rPr lang="is-IS" dirty="0" err="1" smtClean="0"/>
              <a:t>Sólin</a:t>
            </a:r>
            <a:r>
              <a:rPr lang="is-IS" dirty="0" smtClean="0"/>
              <a:t> hitar yfirborð jarðar (land/</a:t>
            </a:r>
            <a:r>
              <a:rPr lang="is-IS" dirty="0" err="1" smtClean="0"/>
              <a:t>sjó</a:t>
            </a:r>
            <a:r>
              <a:rPr lang="is-IS" dirty="0" smtClean="0"/>
              <a:t>)</a:t>
            </a:r>
          </a:p>
          <a:p>
            <a:r>
              <a:rPr lang="is-IS" dirty="0" smtClean="0"/>
              <a:t>Sólargeislunin er mest nærri miðbaug en minnkar í átt að </a:t>
            </a:r>
            <a:r>
              <a:rPr lang="is-IS" dirty="0" err="1" smtClean="0"/>
              <a:t>pólunum</a:t>
            </a:r>
            <a:endParaRPr lang="is-IS" dirty="0" smtClean="0"/>
          </a:p>
          <a:p>
            <a:r>
              <a:rPr lang="is-IS" dirty="0" smtClean="0"/>
              <a:t>Þessi mishitun á lofti mynda veðrakerfi og vinda sem flytja orkuna frá hlýjum svæðum til þeirra kaldari</a:t>
            </a:r>
            <a:endParaRPr lang="is-IS" dirty="0"/>
          </a:p>
        </p:txBody>
      </p:sp>
    </p:spTree>
    <p:extLst>
      <p:ext uri="{BB962C8B-B14F-4D97-AF65-F5344CB8AC3E}">
        <p14:creationId xmlns:p14="http://schemas.microsoft.com/office/powerpoint/2010/main" val="3305806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Orkujafnvægi jarðar</a:t>
            </a:r>
            <a:endParaRPr lang="is-IS" dirty="0"/>
          </a:p>
        </p:txBody>
      </p:sp>
      <p:sp>
        <p:nvSpPr>
          <p:cNvPr id="3" name="Staðgengill efnis 2"/>
          <p:cNvSpPr>
            <a:spLocks noGrp="1"/>
          </p:cNvSpPr>
          <p:nvPr>
            <p:ph idx="1"/>
          </p:nvPr>
        </p:nvSpPr>
        <p:spPr/>
        <p:txBody>
          <a:bodyPr/>
          <a:lstStyle/>
          <a:p>
            <a:r>
              <a:rPr lang="is-IS" dirty="0" smtClean="0"/>
              <a:t>Aðeins örlítill hluti af sólargeislum berast til jarðar og af þeirri orku:</a:t>
            </a:r>
          </a:p>
          <a:p>
            <a:pPr marL="0" indent="0">
              <a:buNone/>
            </a:pPr>
            <a:r>
              <a:rPr lang="is-IS" dirty="0"/>
              <a:t>	</a:t>
            </a:r>
            <a:r>
              <a:rPr lang="is-IS" dirty="0" smtClean="0"/>
              <a:t>- berst helmingur til yfirborðs jarðar</a:t>
            </a:r>
          </a:p>
          <a:p>
            <a:pPr marL="0" indent="0">
              <a:buNone/>
            </a:pPr>
            <a:r>
              <a:rPr lang="is-IS" dirty="0"/>
              <a:t>	</a:t>
            </a:r>
            <a:r>
              <a:rPr lang="is-IS" dirty="0" smtClean="0"/>
              <a:t>- 20% hitar gufuhvolfið</a:t>
            </a:r>
          </a:p>
          <a:p>
            <a:pPr marL="0" indent="0">
              <a:buNone/>
            </a:pPr>
            <a:r>
              <a:rPr lang="is-IS" dirty="0"/>
              <a:t>	</a:t>
            </a:r>
            <a:r>
              <a:rPr lang="is-IS" dirty="0" smtClean="0"/>
              <a:t>- afgangurinn endurvarpast aftur </a:t>
            </a:r>
            <a:r>
              <a:rPr lang="is-IS" dirty="0" err="1" smtClean="0"/>
              <a:t>út</a:t>
            </a:r>
            <a:r>
              <a:rPr lang="is-IS" dirty="0" smtClean="0"/>
              <a:t> í geim</a:t>
            </a:r>
          </a:p>
          <a:p>
            <a:r>
              <a:rPr lang="is-IS" dirty="0" smtClean="0"/>
              <a:t>Skoða vel mynd bls. 62</a:t>
            </a:r>
          </a:p>
          <a:p>
            <a:r>
              <a:rPr lang="is-IS" dirty="0" smtClean="0"/>
              <a:t>Þegar </a:t>
            </a:r>
            <a:r>
              <a:rPr lang="is-IS" b="1" i="1" dirty="0" smtClean="0"/>
              <a:t>sólgos </a:t>
            </a:r>
            <a:r>
              <a:rPr lang="is-IS" smtClean="0"/>
              <a:t>(bls. </a:t>
            </a:r>
            <a:r>
              <a:rPr lang="is-IS" dirty="0" smtClean="0"/>
              <a:t>62) verða hefur það bein áhrif á loftslag á jörðinni</a:t>
            </a:r>
          </a:p>
        </p:txBody>
      </p:sp>
    </p:spTree>
    <p:extLst>
      <p:ext uri="{BB962C8B-B14F-4D97-AF65-F5344CB8AC3E}">
        <p14:creationId xmlns:p14="http://schemas.microsoft.com/office/powerpoint/2010/main" val="4126620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1736</TotalTime>
  <Words>2105</Words>
  <Application>Microsoft Office PowerPoint</Application>
  <PresentationFormat>Sýnt á skjá (4:3)</PresentationFormat>
  <Paragraphs>243</Paragraphs>
  <Slides>32</Slides>
  <Notes>25</Notes>
  <HiddenSlides>0</HiddenSlides>
  <MMClips>0</MMClips>
  <ScaleCrop>false</ScaleCrop>
  <HeadingPairs>
    <vt:vector size="4" baseType="variant">
      <vt:variant>
        <vt:lpstr>Þema</vt:lpstr>
      </vt:variant>
      <vt:variant>
        <vt:i4>1</vt:i4>
      </vt:variant>
      <vt:variant>
        <vt:lpstr>Skyggnutitlar</vt:lpstr>
      </vt:variant>
      <vt:variant>
        <vt:i4>32</vt:i4>
      </vt:variant>
    </vt:vector>
  </HeadingPairs>
  <TitlesOfParts>
    <vt:vector size="33" baseType="lpstr">
      <vt:lpstr>Office þema</vt:lpstr>
      <vt:lpstr>Náttúra, gróður og loftslag jarðar</vt:lpstr>
      <vt:lpstr>Lofthjúpur jarðar</vt:lpstr>
      <vt:lpstr>Lagskipting lofthjúpsins</vt:lpstr>
      <vt:lpstr>Lagskipting lofthjúpsins</vt:lpstr>
      <vt:lpstr>Norðurljósin í Reykjavík</vt:lpstr>
      <vt:lpstr>Efnin í lofthjúpnum</vt:lpstr>
      <vt:lpstr>Ósonlagið</vt:lpstr>
      <vt:lpstr>Orkan í lofthjúpnum</vt:lpstr>
      <vt:lpstr>Orkujafnvægi jarðar</vt:lpstr>
      <vt:lpstr>Gróðurhúsaáhrif</vt:lpstr>
      <vt:lpstr>Gróðurhúsaáhrif</vt:lpstr>
      <vt:lpstr>Loftþrýstingur</vt:lpstr>
      <vt:lpstr>Loftþrýstingur frh.</vt:lpstr>
      <vt:lpstr>Vindakerfi jarðar</vt:lpstr>
      <vt:lpstr>Vindakerfi jarðar</vt:lpstr>
      <vt:lpstr>Árstíðavindar</vt:lpstr>
      <vt:lpstr>Árstíðavindar/Skýstrokkar</vt:lpstr>
      <vt:lpstr>Veðurfar</vt:lpstr>
      <vt:lpstr>Hitafar</vt:lpstr>
      <vt:lpstr>Raki og úrkoma</vt:lpstr>
      <vt:lpstr>Þrumur og eldingar</vt:lpstr>
      <vt:lpstr>Ský</vt:lpstr>
      <vt:lpstr>Hringrás vatns</vt:lpstr>
      <vt:lpstr>Veðurfréttir</vt:lpstr>
      <vt:lpstr>Loftslag</vt:lpstr>
      <vt:lpstr>Gróðurfar</vt:lpstr>
      <vt:lpstr>Gróðurbelti</vt:lpstr>
      <vt:lpstr>Gróðurbelti</vt:lpstr>
      <vt:lpstr>Skógar</vt:lpstr>
      <vt:lpstr>Gróðurbelti</vt:lpstr>
      <vt:lpstr>Gróðurbelti</vt:lpstr>
      <vt:lpstr>Eyðimörkin Sahara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Náttúra, gróður og loftslag jarðar</dc:title>
  <dc:creator>Lenovo</dc:creator>
  <cp:lastModifiedBy>Lenovo</cp:lastModifiedBy>
  <cp:revision>90</cp:revision>
  <cp:lastPrinted>2014-02-26T11:29:39Z</cp:lastPrinted>
  <dcterms:created xsi:type="dcterms:W3CDTF">2014-01-31T13:34:03Z</dcterms:created>
  <dcterms:modified xsi:type="dcterms:W3CDTF">2014-03-17T09:02:27Z</dcterms:modified>
</cp:coreProperties>
</file>